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handoutMasterIdLst>
    <p:handoutMasterId r:id="rId62"/>
  </p:handoutMasterIdLst>
  <p:sldIdLst>
    <p:sldId id="323" r:id="rId2"/>
    <p:sldId id="277" r:id="rId3"/>
    <p:sldId id="325" r:id="rId4"/>
    <p:sldId id="257" r:id="rId5"/>
    <p:sldId id="326" r:id="rId6"/>
    <p:sldId id="382" r:id="rId7"/>
    <p:sldId id="324" r:id="rId8"/>
    <p:sldId id="330" r:id="rId9"/>
    <p:sldId id="383" r:id="rId10"/>
    <p:sldId id="272" r:id="rId11"/>
    <p:sldId id="384" r:id="rId12"/>
    <p:sldId id="386" r:id="rId13"/>
    <p:sldId id="385" r:id="rId14"/>
    <p:sldId id="303" r:id="rId15"/>
    <p:sldId id="328" r:id="rId16"/>
    <p:sldId id="387" r:id="rId17"/>
    <p:sldId id="332" r:id="rId18"/>
    <p:sldId id="333" r:id="rId19"/>
    <p:sldId id="334" r:id="rId20"/>
    <p:sldId id="335" r:id="rId21"/>
    <p:sldId id="336" r:id="rId22"/>
    <p:sldId id="337" r:id="rId23"/>
    <p:sldId id="388" r:id="rId24"/>
    <p:sldId id="389" r:id="rId25"/>
    <p:sldId id="339" r:id="rId26"/>
    <p:sldId id="340" r:id="rId27"/>
    <p:sldId id="390" r:id="rId28"/>
    <p:sldId id="391" r:id="rId29"/>
    <p:sldId id="392" r:id="rId30"/>
    <p:sldId id="393" r:id="rId31"/>
    <p:sldId id="394" r:id="rId32"/>
    <p:sldId id="351" r:id="rId33"/>
    <p:sldId id="395" r:id="rId34"/>
    <p:sldId id="397" r:id="rId35"/>
    <p:sldId id="354" r:id="rId36"/>
    <p:sldId id="356" r:id="rId37"/>
    <p:sldId id="357" r:id="rId38"/>
    <p:sldId id="358" r:id="rId39"/>
    <p:sldId id="398" r:id="rId40"/>
    <p:sldId id="399" r:id="rId41"/>
    <p:sldId id="400" r:id="rId42"/>
    <p:sldId id="360" r:id="rId43"/>
    <p:sldId id="361" r:id="rId44"/>
    <p:sldId id="403" r:id="rId45"/>
    <p:sldId id="362" r:id="rId46"/>
    <p:sldId id="363" r:id="rId47"/>
    <p:sldId id="364" r:id="rId48"/>
    <p:sldId id="365" r:id="rId49"/>
    <p:sldId id="371" r:id="rId50"/>
    <p:sldId id="402" r:id="rId51"/>
    <p:sldId id="373" r:id="rId52"/>
    <p:sldId id="375" r:id="rId53"/>
    <p:sldId id="376" r:id="rId54"/>
    <p:sldId id="379" r:id="rId55"/>
    <p:sldId id="380" r:id="rId56"/>
    <p:sldId id="404" r:id="rId57"/>
    <p:sldId id="405" r:id="rId58"/>
    <p:sldId id="406" r:id="rId59"/>
    <p:sldId id="381" r:id="rId60"/>
  </p:sldIdLst>
  <p:sldSz cx="9144000" cy="5143500" type="screen16x9"/>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33B6EFE6-4F5E-46D2-85C4-A4B0CAC09AA6}">
          <p14:sldIdLst>
            <p14:sldId id="323"/>
            <p14:sldId id="277"/>
            <p14:sldId id="325"/>
            <p14:sldId id="257"/>
            <p14:sldId id="326"/>
            <p14:sldId id="382"/>
            <p14:sldId id="324"/>
            <p14:sldId id="330"/>
            <p14:sldId id="383"/>
            <p14:sldId id="272"/>
            <p14:sldId id="384"/>
            <p14:sldId id="386"/>
            <p14:sldId id="385"/>
            <p14:sldId id="303"/>
            <p14:sldId id="328"/>
          </p14:sldIdLst>
        </p14:section>
        <p14:section name="Componente Tecnico" id="{A549D19F-549C-421C-B2E5-5463396D0FB6}">
          <p14:sldIdLst>
            <p14:sldId id="387"/>
            <p14:sldId id="332"/>
            <p14:sldId id="333"/>
            <p14:sldId id="334"/>
            <p14:sldId id="335"/>
            <p14:sldId id="336"/>
            <p14:sldId id="337"/>
            <p14:sldId id="388"/>
            <p14:sldId id="389"/>
            <p14:sldId id="339"/>
            <p14:sldId id="340"/>
            <p14:sldId id="390"/>
            <p14:sldId id="391"/>
            <p14:sldId id="392"/>
            <p14:sldId id="393"/>
            <p14:sldId id="394"/>
            <p14:sldId id="351"/>
            <p14:sldId id="395"/>
            <p14:sldId id="397"/>
            <p14:sldId id="354"/>
            <p14:sldId id="356"/>
            <p14:sldId id="357"/>
            <p14:sldId id="358"/>
            <p14:sldId id="398"/>
            <p14:sldId id="399"/>
            <p14:sldId id="400"/>
            <p14:sldId id="360"/>
            <p14:sldId id="361"/>
            <p14:sldId id="403"/>
            <p14:sldId id="362"/>
            <p14:sldId id="363"/>
            <p14:sldId id="364"/>
            <p14:sldId id="365"/>
            <p14:sldId id="371"/>
            <p14:sldId id="402"/>
            <p14:sldId id="373"/>
            <p14:sldId id="375"/>
            <p14:sldId id="376"/>
            <p14:sldId id="379"/>
            <p14:sldId id="380"/>
            <p14:sldId id="404"/>
            <p14:sldId id="405"/>
            <p14:sldId id="406"/>
            <p14:sldId id="381"/>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7E1A"/>
    <a:srgbClr val="9DBB23"/>
    <a:srgbClr val="EAEAEA"/>
    <a:srgbClr val="0099A5"/>
    <a:srgbClr val="FFFFFF"/>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Estilo oscuro 1 - Énfasis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9658" autoAdjust="0"/>
  </p:normalViewPr>
  <p:slideViewPr>
    <p:cSldViewPr snapToGrid="0" snapToObjects="1">
      <p:cViewPr varScale="1">
        <p:scale>
          <a:sx n="152" d="100"/>
          <a:sy n="152" d="100"/>
        </p:scale>
        <p:origin x="444" y="132"/>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56" d="100"/>
          <a:sy n="56" d="100"/>
        </p:scale>
        <p:origin x="-288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image" Target="../media/image4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O"/>
          </a:p>
        </p:txBody>
      </p:sp>
      <p:sp>
        <p:nvSpPr>
          <p:cNvPr id="3" name="2 Marcador de fecha"/>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E4206E0-8F38-491F-8DD8-9DEF31DAB11E}" type="datetimeFigureOut">
              <a:rPr lang="es-CO" smtClean="0"/>
              <a:pPr/>
              <a:t>22/09/2018</a:t>
            </a:fld>
            <a:endParaRPr lang="es-CO"/>
          </a:p>
        </p:txBody>
      </p:sp>
      <p:sp>
        <p:nvSpPr>
          <p:cNvPr id="4" name="3 Marcador de pie de página"/>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CO"/>
          </a:p>
        </p:txBody>
      </p:sp>
      <p:sp>
        <p:nvSpPr>
          <p:cNvPr id="5" name="4 Marcador de número de diapositiva"/>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3A6C985-72EC-4B6C-AB9B-9E37B8ADE95E}" type="slidenum">
              <a:rPr lang="es-CO" smtClean="0"/>
              <a:pPr/>
              <a:t>‹Nº›</a:t>
            </a:fld>
            <a:endParaRPr lang="es-CO"/>
          </a:p>
        </p:txBody>
      </p:sp>
    </p:spTree>
    <p:extLst>
      <p:ext uri="{BB962C8B-B14F-4D97-AF65-F5344CB8AC3E}">
        <p14:creationId xmlns:p14="http://schemas.microsoft.com/office/powerpoint/2010/main" val="17627655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30483C-9275-974F-8650-05EC61CC7E50}" type="datetimeFigureOut">
              <a:rPr lang="es-ES" smtClean="0"/>
              <a:pPr/>
              <a:t>22/09/2018</a:t>
            </a:fld>
            <a:endParaRPr lang="es-ES"/>
          </a:p>
        </p:txBody>
      </p:sp>
      <p:sp>
        <p:nvSpPr>
          <p:cNvPr id="4" name="Marcador de imagen d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6" name="Marcador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24C6DA7-DA40-DC4C-AC5F-D47F3BE5E5F1}" type="slidenum">
              <a:rPr lang="es-ES" smtClean="0"/>
              <a:pPr/>
              <a:t>‹Nº›</a:t>
            </a:fld>
            <a:endParaRPr lang="es-ES"/>
          </a:p>
        </p:txBody>
      </p:sp>
    </p:spTree>
    <p:extLst>
      <p:ext uri="{BB962C8B-B14F-4D97-AF65-F5344CB8AC3E}">
        <p14:creationId xmlns:p14="http://schemas.microsoft.com/office/powerpoint/2010/main" val="419297847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24C6DA7-DA40-DC4C-AC5F-D47F3BE5E5F1}" type="slidenum">
              <a:rPr lang="es-ES" smtClean="0"/>
              <a:pPr/>
              <a:t>3</a:t>
            </a:fld>
            <a:endParaRPr lang="es-ES"/>
          </a:p>
        </p:txBody>
      </p:sp>
    </p:spTree>
    <p:extLst>
      <p:ext uri="{BB962C8B-B14F-4D97-AF65-F5344CB8AC3E}">
        <p14:creationId xmlns:p14="http://schemas.microsoft.com/office/powerpoint/2010/main" val="1955069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24C6DA7-DA40-DC4C-AC5F-D47F3BE5E5F1}" type="slidenum">
              <a:rPr lang="es-ES" smtClean="0"/>
              <a:pPr/>
              <a:t>16</a:t>
            </a:fld>
            <a:endParaRPr lang="es-ES"/>
          </a:p>
        </p:txBody>
      </p:sp>
    </p:spTree>
    <p:extLst>
      <p:ext uri="{BB962C8B-B14F-4D97-AF65-F5344CB8AC3E}">
        <p14:creationId xmlns:p14="http://schemas.microsoft.com/office/powerpoint/2010/main" val="28787714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ESTILO 1">
    <p:spTree>
      <p:nvGrpSpPr>
        <p:cNvPr id="1" name=""/>
        <p:cNvGrpSpPr/>
        <p:nvPr/>
      </p:nvGrpSpPr>
      <p:grpSpPr>
        <a:xfrm>
          <a:off x="0" y="0"/>
          <a:ext cx="0" cy="0"/>
          <a:chOff x="0" y="0"/>
          <a:chExt cx="0" cy="0"/>
        </a:xfrm>
      </p:grpSpPr>
      <p:pic>
        <p:nvPicPr>
          <p:cNvPr id="2" name="Imagen 1" descr="Sin títul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974" y="0"/>
            <a:ext cx="9269582" cy="5156327"/>
          </a:xfrm>
          <a:prstGeom prst="rect">
            <a:avLst/>
          </a:prstGeom>
        </p:spPr>
      </p:pic>
    </p:spTree>
    <p:extLst>
      <p:ext uri="{BB962C8B-B14F-4D97-AF65-F5344CB8AC3E}">
        <p14:creationId xmlns:p14="http://schemas.microsoft.com/office/powerpoint/2010/main" val="3906047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CIÓN2">
    <p:spTree>
      <p:nvGrpSpPr>
        <p:cNvPr id="1" name=""/>
        <p:cNvGrpSpPr/>
        <p:nvPr/>
      </p:nvGrpSpPr>
      <p:grpSpPr>
        <a:xfrm>
          <a:off x="0" y="0"/>
          <a:ext cx="0" cy="0"/>
          <a:chOff x="0" y="0"/>
          <a:chExt cx="0" cy="0"/>
        </a:xfrm>
      </p:grpSpPr>
      <p:pic>
        <p:nvPicPr>
          <p:cNvPr id="2" name="Imagen 1" descr="Sin título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804" y="0"/>
            <a:ext cx="9256753" cy="5143500"/>
          </a:xfrm>
          <a:prstGeom prst="rect">
            <a:avLst/>
          </a:prstGeom>
        </p:spPr>
      </p:pic>
      <p:sp>
        <p:nvSpPr>
          <p:cNvPr id="3" name="CuadroTexto 2"/>
          <p:cNvSpPr txBox="1"/>
          <p:nvPr userDrawn="1"/>
        </p:nvSpPr>
        <p:spPr>
          <a:xfrm>
            <a:off x="-3091833" y="-936348"/>
            <a:ext cx="914400" cy="914400"/>
          </a:xfrm>
          <a:prstGeom prst="rect">
            <a:avLst/>
          </a:prstGeom>
        </p:spPr>
        <p:txBody>
          <a:bodyPr vert="horz" wrap="none" lIns="91440" tIns="45720" rIns="91440" bIns="45720" rtlCol="0" anchor="ctr">
            <a:noAutofit/>
          </a:bodyPr>
          <a:lstStyle/>
          <a:p>
            <a:pPr algn="l"/>
            <a:endParaRPr lang="es-ES" sz="8000" b="1" dirty="0">
              <a:solidFill>
                <a:srgbClr val="92D050"/>
              </a:solidFill>
            </a:endParaRPr>
          </a:p>
        </p:txBody>
      </p:sp>
    </p:spTree>
    <p:extLst>
      <p:ext uri="{BB962C8B-B14F-4D97-AF65-F5344CB8AC3E}">
        <p14:creationId xmlns:p14="http://schemas.microsoft.com/office/powerpoint/2010/main" val="2507124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PÍTULO ESTILO 3">
    <p:spTree>
      <p:nvGrpSpPr>
        <p:cNvPr id="1" name=""/>
        <p:cNvGrpSpPr/>
        <p:nvPr/>
      </p:nvGrpSpPr>
      <p:grpSpPr>
        <a:xfrm>
          <a:off x="0" y="0"/>
          <a:ext cx="0" cy="0"/>
          <a:chOff x="0" y="0"/>
          <a:chExt cx="0" cy="0"/>
        </a:xfrm>
      </p:grpSpPr>
      <p:pic>
        <p:nvPicPr>
          <p:cNvPr id="2" name="Imagen 1" descr="Sin título9.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803" y="0"/>
            <a:ext cx="9269582" cy="5143500"/>
          </a:xfrm>
          <a:prstGeom prst="rect">
            <a:avLst/>
          </a:prstGeom>
        </p:spPr>
      </p:pic>
    </p:spTree>
    <p:extLst>
      <p:ext uri="{BB962C8B-B14F-4D97-AF65-F5344CB8AC3E}">
        <p14:creationId xmlns:p14="http://schemas.microsoft.com/office/powerpoint/2010/main" val="41896386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CIÓN ESTILO 3">
    <p:spTree>
      <p:nvGrpSpPr>
        <p:cNvPr id="1" name=""/>
        <p:cNvGrpSpPr/>
        <p:nvPr/>
      </p:nvGrpSpPr>
      <p:grpSpPr>
        <a:xfrm>
          <a:off x="0" y="0"/>
          <a:ext cx="0" cy="0"/>
          <a:chOff x="0" y="0"/>
          <a:chExt cx="0" cy="0"/>
        </a:xfrm>
      </p:grpSpPr>
      <p:pic>
        <p:nvPicPr>
          <p:cNvPr id="2" name="Imagen 1" descr="Sin título10.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804" y="0"/>
            <a:ext cx="9256753" cy="5143500"/>
          </a:xfrm>
          <a:prstGeom prst="rect">
            <a:avLst/>
          </a:prstGeom>
        </p:spPr>
      </p:pic>
    </p:spTree>
    <p:extLst>
      <p:ext uri="{BB962C8B-B14F-4D97-AF65-F5344CB8AC3E}">
        <p14:creationId xmlns:p14="http://schemas.microsoft.com/office/powerpoint/2010/main" val="30079003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NAL">
    <p:spTree>
      <p:nvGrpSpPr>
        <p:cNvPr id="1" name=""/>
        <p:cNvGrpSpPr/>
        <p:nvPr/>
      </p:nvGrpSpPr>
      <p:grpSpPr>
        <a:xfrm>
          <a:off x="0" y="0"/>
          <a:ext cx="0" cy="0"/>
          <a:chOff x="0" y="0"/>
          <a:chExt cx="0" cy="0"/>
        </a:xfrm>
      </p:grpSpPr>
      <p:pic>
        <p:nvPicPr>
          <p:cNvPr id="2" name="Imagen 1" descr="Sin título1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804" y="0"/>
            <a:ext cx="9256753" cy="5143500"/>
          </a:xfrm>
          <a:prstGeom prst="rect">
            <a:avLst/>
          </a:prstGeom>
        </p:spPr>
      </p:pic>
    </p:spTree>
    <p:extLst>
      <p:ext uri="{BB962C8B-B14F-4D97-AF65-F5344CB8AC3E}">
        <p14:creationId xmlns:p14="http://schemas.microsoft.com/office/powerpoint/2010/main" val="4021649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ORTADA ESTILO 2">
    <p:spTree>
      <p:nvGrpSpPr>
        <p:cNvPr id="1" name=""/>
        <p:cNvGrpSpPr/>
        <p:nvPr/>
      </p:nvGrpSpPr>
      <p:grpSpPr>
        <a:xfrm>
          <a:off x="0" y="0"/>
          <a:ext cx="0" cy="0"/>
          <a:chOff x="0" y="0"/>
          <a:chExt cx="0" cy="0"/>
        </a:xfrm>
      </p:grpSpPr>
      <p:pic>
        <p:nvPicPr>
          <p:cNvPr id="3" name="Imagen 2" descr="Sin títul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829" y="0"/>
            <a:ext cx="9144000" cy="5143500"/>
          </a:xfrm>
          <a:prstGeom prst="rect">
            <a:avLst/>
          </a:prstGeom>
        </p:spPr>
      </p:pic>
    </p:spTree>
    <p:extLst>
      <p:ext uri="{BB962C8B-B14F-4D97-AF65-F5344CB8AC3E}">
        <p14:creationId xmlns:p14="http://schemas.microsoft.com/office/powerpoint/2010/main" val="9706172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SQUEMA GENERAL">
    <p:spTree>
      <p:nvGrpSpPr>
        <p:cNvPr id="1" name=""/>
        <p:cNvGrpSpPr/>
        <p:nvPr/>
      </p:nvGrpSpPr>
      <p:grpSpPr>
        <a:xfrm>
          <a:off x="0" y="0"/>
          <a:ext cx="0" cy="0"/>
          <a:chOff x="0" y="0"/>
          <a:chExt cx="0" cy="0"/>
        </a:xfrm>
      </p:grpSpPr>
      <p:pic>
        <p:nvPicPr>
          <p:cNvPr id="2" name="Imagen 1" descr="Sin título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6949" cy="5143500"/>
          </a:xfrm>
          <a:prstGeom prst="rect">
            <a:avLst/>
          </a:prstGeom>
        </p:spPr>
      </p:pic>
    </p:spTree>
    <p:extLst>
      <p:ext uri="{BB962C8B-B14F-4D97-AF65-F5344CB8AC3E}">
        <p14:creationId xmlns:p14="http://schemas.microsoft.com/office/powerpoint/2010/main" val="4174750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APÍTULO ESTILO 1">
    <p:spTree>
      <p:nvGrpSpPr>
        <p:cNvPr id="1" name=""/>
        <p:cNvGrpSpPr/>
        <p:nvPr/>
      </p:nvGrpSpPr>
      <p:grpSpPr>
        <a:xfrm>
          <a:off x="0" y="0"/>
          <a:ext cx="0" cy="0"/>
          <a:chOff x="0" y="0"/>
          <a:chExt cx="0" cy="0"/>
        </a:xfrm>
      </p:grpSpPr>
      <p:pic>
        <p:nvPicPr>
          <p:cNvPr id="2" name="Imagen 1" descr="Sin título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975" y="0"/>
            <a:ext cx="9256753" cy="5143500"/>
          </a:xfrm>
          <a:prstGeom prst="rect">
            <a:avLst/>
          </a:prstGeom>
        </p:spPr>
      </p:pic>
    </p:spTree>
    <p:extLst>
      <p:ext uri="{BB962C8B-B14F-4D97-AF65-F5344CB8AC3E}">
        <p14:creationId xmlns:p14="http://schemas.microsoft.com/office/powerpoint/2010/main" val="1035862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CIÓN1">
    <p:spTree>
      <p:nvGrpSpPr>
        <p:cNvPr id="1" name=""/>
        <p:cNvGrpSpPr/>
        <p:nvPr/>
      </p:nvGrpSpPr>
      <p:grpSpPr>
        <a:xfrm>
          <a:off x="0" y="0"/>
          <a:ext cx="0" cy="0"/>
          <a:chOff x="0" y="0"/>
          <a:chExt cx="0" cy="0"/>
        </a:xfrm>
      </p:grpSpPr>
      <p:pic>
        <p:nvPicPr>
          <p:cNvPr id="2" name="Imagen 1" descr="Sin título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9658" cy="5143500"/>
          </a:xfrm>
          <a:prstGeom prst="rect">
            <a:avLst/>
          </a:prstGeom>
        </p:spPr>
      </p:pic>
    </p:spTree>
    <p:extLst>
      <p:ext uri="{BB962C8B-B14F-4D97-AF65-F5344CB8AC3E}">
        <p14:creationId xmlns:p14="http://schemas.microsoft.com/office/powerpoint/2010/main" val="4058682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SQUEMA GRAL 2">
    <p:spTree>
      <p:nvGrpSpPr>
        <p:cNvPr id="1" name=""/>
        <p:cNvGrpSpPr/>
        <p:nvPr/>
      </p:nvGrpSpPr>
      <p:grpSpPr>
        <a:xfrm>
          <a:off x="0" y="0"/>
          <a:ext cx="0" cy="0"/>
          <a:chOff x="0" y="0"/>
          <a:chExt cx="0" cy="0"/>
        </a:xfrm>
      </p:grpSpPr>
      <p:pic>
        <p:nvPicPr>
          <p:cNvPr id="3" name="Imagen 2" descr="Sin título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804" y="0"/>
            <a:ext cx="9269583" cy="5143500"/>
          </a:xfrm>
          <a:prstGeom prst="rect">
            <a:avLst/>
          </a:prstGeom>
        </p:spPr>
      </p:pic>
    </p:spTree>
    <p:extLst>
      <p:ext uri="{BB962C8B-B14F-4D97-AF65-F5344CB8AC3E}">
        <p14:creationId xmlns:p14="http://schemas.microsoft.com/office/powerpoint/2010/main" val="1933115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SQUEMA GRAL 2A">
    <p:spTree>
      <p:nvGrpSpPr>
        <p:cNvPr id="1" name=""/>
        <p:cNvGrpSpPr/>
        <p:nvPr/>
      </p:nvGrpSpPr>
      <p:grpSpPr>
        <a:xfrm>
          <a:off x="0" y="0"/>
          <a:ext cx="0" cy="0"/>
          <a:chOff x="0" y="0"/>
          <a:chExt cx="0" cy="0"/>
        </a:xfrm>
      </p:grpSpPr>
      <p:pic>
        <p:nvPicPr>
          <p:cNvPr id="3" name="Imagen 2" descr="Template_PPT_Mesa de trabajo 24 copia 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38451" cy="5143500"/>
          </a:xfrm>
          <a:prstGeom prst="rect">
            <a:avLst/>
          </a:prstGeom>
        </p:spPr>
      </p:pic>
    </p:spTree>
    <p:extLst>
      <p:ext uri="{BB962C8B-B14F-4D97-AF65-F5344CB8AC3E}">
        <p14:creationId xmlns:p14="http://schemas.microsoft.com/office/powerpoint/2010/main" val="1931948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SQUEMA GRAL 2B">
    <p:spTree>
      <p:nvGrpSpPr>
        <p:cNvPr id="1" name=""/>
        <p:cNvGrpSpPr/>
        <p:nvPr/>
      </p:nvGrpSpPr>
      <p:grpSpPr>
        <a:xfrm>
          <a:off x="0" y="0"/>
          <a:ext cx="0" cy="0"/>
          <a:chOff x="0" y="0"/>
          <a:chExt cx="0" cy="0"/>
        </a:xfrm>
      </p:grpSpPr>
      <p:pic>
        <p:nvPicPr>
          <p:cNvPr id="3" name="Imagen 2" descr="Template_PPT_Mesa de trabajo 24 copia 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38451" cy="5143500"/>
          </a:xfrm>
          <a:prstGeom prst="rect">
            <a:avLst/>
          </a:prstGeom>
        </p:spPr>
      </p:pic>
    </p:spTree>
    <p:extLst>
      <p:ext uri="{BB962C8B-B14F-4D97-AF65-F5344CB8AC3E}">
        <p14:creationId xmlns:p14="http://schemas.microsoft.com/office/powerpoint/2010/main" val="2185524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PÍTULO ESTILO 2">
    <p:spTree>
      <p:nvGrpSpPr>
        <p:cNvPr id="1" name=""/>
        <p:cNvGrpSpPr/>
        <p:nvPr/>
      </p:nvGrpSpPr>
      <p:grpSpPr>
        <a:xfrm>
          <a:off x="0" y="0"/>
          <a:ext cx="0" cy="0"/>
          <a:chOff x="0" y="0"/>
          <a:chExt cx="0" cy="0"/>
        </a:xfrm>
      </p:grpSpPr>
      <p:pic>
        <p:nvPicPr>
          <p:cNvPr id="2" name="Imagen 1" descr="Sin título7.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79778" cy="5143500"/>
          </a:xfrm>
          <a:prstGeom prst="rect">
            <a:avLst/>
          </a:prstGeom>
        </p:spPr>
      </p:pic>
    </p:spTree>
    <p:extLst>
      <p:ext uri="{BB962C8B-B14F-4D97-AF65-F5344CB8AC3E}">
        <p14:creationId xmlns:p14="http://schemas.microsoft.com/office/powerpoint/2010/main" val="1223288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uadroTexto 1"/>
          <p:cNvSpPr txBox="1"/>
          <p:nvPr/>
        </p:nvSpPr>
        <p:spPr>
          <a:xfrm>
            <a:off x="7650702" y="4751012"/>
            <a:ext cx="1493298" cy="392488"/>
          </a:xfrm>
          <a:prstGeom prst="rect">
            <a:avLst/>
          </a:prstGeom>
        </p:spPr>
        <p:txBody>
          <a:bodyPr vert="horz" wrap="none" lIns="91440" tIns="45720" rIns="91440" bIns="45720" rtlCol="0" anchor="b">
            <a:noAutofit/>
          </a:bodyPr>
          <a:lstStyle/>
          <a:p>
            <a:pPr algn="r"/>
            <a:r>
              <a:rPr lang="es-ES" sz="800" b="1" dirty="0">
                <a:solidFill>
                  <a:schemeClr val="tx1">
                    <a:lumMod val="50000"/>
                    <a:lumOff val="50000"/>
                  </a:schemeClr>
                </a:solidFill>
              </a:rPr>
              <a:t>GC-F-004 V.01</a:t>
            </a:r>
          </a:p>
        </p:txBody>
      </p:sp>
    </p:spTree>
    <p:extLst>
      <p:ext uri="{BB962C8B-B14F-4D97-AF65-F5344CB8AC3E}">
        <p14:creationId xmlns:p14="http://schemas.microsoft.com/office/powerpoint/2010/main" val="1688586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 id="2147483658" r:id="rId4"/>
    <p:sldLayoutId id="2147483660" r:id="rId5"/>
    <p:sldLayoutId id="2147483661" r:id="rId6"/>
    <p:sldLayoutId id="2147483667" r:id="rId7"/>
    <p:sldLayoutId id="2147483668" r:id="rId8"/>
    <p:sldLayoutId id="2147483662" r:id="rId9"/>
    <p:sldLayoutId id="2147483663" r:id="rId10"/>
    <p:sldLayoutId id="2147483664" r:id="rId11"/>
    <p:sldLayoutId id="2147483665" r:id="rId12"/>
    <p:sldLayoutId id="2147483666"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5.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6.xml"/><Relationship Id="rId5" Type="http://schemas.openxmlformats.org/officeDocument/2006/relationships/image" Target="../media/image25.jpeg"/><Relationship Id="rId4" Type="http://schemas.openxmlformats.org/officeDocument/2006/relationships/image" Target="../media/image24.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5.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Proyecto%20parqueadero%20Gantt.mpp" TargetMode="Externa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diagrama%20de%20distribucion.png" TargetMode="Externa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xml"/><Relationship Id="rId1" Type="http://schemas.openxmlformats.org/officeDocument/2006/relationships/vmlDrawing" Target="../drawings/vmlDrawing1.vml"/><Relationship Id="rId4" Type="http://schemas.openxmlformats.org/officeDocument/2006/relationships/image" Target="../media/image42.e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5.xml"/><Relationship Id="rId1" Type="http://schemas.openxmlformats.org/officeDocument/2006/relationships/vmlDrawing" Target="../drawings/vmlDrawing2.vml"/><Relationship Id="rId4" Type="http://schemas.openxmlformats.org/officeDocument/2006/relationships/image" Target="../media/image43.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5.xml"/><Relationship Id="rId1" Type="http://schemas.openxmlformats.org/officeDocument/2006/relationships/vmlDrawing" Target="../drawings/vmlDrawing3.vml"/><Relationship Id="rId6" Type="http://schemas.openxmlformats.org/officeDocument/2006/relationships/image" Target="../media/image45.emf"/><Relationship Id="rId5" Type="http://schemas.openxmlformats.org/officeDocument/2006/relationships/oleObject" Target="../embeddings/oleObject4.bin"/><Relationship Id="rId4" Type="http://schemas.openxmlformats.org/officeDocument/2006/relationships/image" Target="../media/image44.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262444" y="1239621"/>
            <a:ext cx="4432422" cy="1569660"/>
          </a:xfrm>
          <a:prstGeom prst="rect">
            <a:avLst/>
          </a:prstGeom>
          <a:noFill/>
        </p:spPr>
        <p:txBody>
          <a:bodyPr wrap="square" rtlCol="0">
            <a:spAutoFit/>
          </a:bodyPr>
          <a:lstStyle/>
          <a:p>
            <a:pPr algn="ctr"/>
            <a:r>
              <a:rPr lang="es-ES" sz="4800" b="1" dirty="0">
                <a:solidFill>
                  <a:schemeClr val="bg1"/>
                </a:solidFill>
                <a:latin typeface="Calibri"/>
                <a:cs typeface="Calibri"/>
              </a:rPr>
              <a:t>NORATO’S PARKING</a:t>
            </a:r>
          </a:p>
        </p:txBody>
      </p:sp>
      <p:sp>
        <p:nvSpPr>
          <p:cNvPr id="5" name="CuadroTexto 4"/>
          <p:cNvSpPr txBox="1"/>
          <p:nvPr/>
        </p:nvSpPr>
        <p:spPr>
          <a:xfrm>
            <a:off x="1262444" y="2809281"/>
            <a:ext cx="4432422" cy="830997"/>
          </a:xfrm>
          <a:prstGeom prst="rect">
            <a:avLst/>
          </a:prstGeom>
          <a:noFill/>
        </p:spPr>
        <p:txBody>
          <a:bodyPr wrap="square" rtlCol="0">
            <a:spAutoFit/>
          </a:bodyPr>
          <a:lstStyle/>
          <a:p>
            <a:pPr algn="ctr"/>
            <a:r>
              <a:rPr lang="es-ES" sz="2400" b="1" dirty="0">
                <a:solidFill>
                  <a:srgbClr val="ACC42D"/>
                </a:solidFill>
                <a:latin typeface="Calibri"/>
                <a:cs typeface="Calibri"/>
              </a:rPr>
              <a:t>Sistema de registro y facturación eficaz.</a:t>
            </a:r>
          </a:p>
        </p:txBody>
      </p:sp>
    </p:spTree>
    <p:extLst>
      <p:ext uri="{BB962C8B-B14F-4D97-AF65-F5344CB8AC3E}">
        <p14:creationId xmlns:p14="http://schemas.microsoft.com/office/powerpoint/2010/main" val="3756015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533478" y="2012401"/>
            <a:ext cx="2789280" cy="830997"/>
          </a:xfrm>
          <a:prstGeom prst="rect">
            <a:avLst/>
          </a:prstGeom>
          <a:noFill/>
        </p:spPr>
        <p:txBody>
          <a:bodyPr wrap="square" rtlCol="0">
            <a:spAutoFit/>
          </a:bodyPr>
          <a:lstStyle/>
          <a:p>
            <a:pPr algn="ctr"/>
            <a:r>
              <a:rPr lang="es-ES" sz="2400" b="1" dirty="0">
                <a:solidFill>
                  <a:schemeClr val="bg1"/>
                </a:solidFill>
                <a:latin typeface="Calibri"/>
                <a:cs typeface="Calibri"/>
              </a:rPr>
              <a:t>PLANTEAMIENTO DEL PROBLEMA.</a:t>
            </a:r>
          </a:p>
        </p:txBody>
      </p:sp>
      <p:pic>
        <p:nvPicPr>
          <p:cNvPr id="4" name="Imagen 3"/>
          <p:cNvPicPr>
            <a:picLocks noChangeAspect="1"/>
          </p:cNvPicPr>
          <p:nvPr/>
        </p:nvPicPr>
        <p:blipFill>
          <a:blip r:embed="rId2"/>
          <a:stretch>
            <a:fillRect/>
          </a:stretch>
        </p:blipFill>
        <p:spPr>
          <a:xfrm>
            <a:off x="613147" y="1769687"/>
            <a:ext cx="2539627" cy="45719"/>
          </a:xfrm>
          <a:prstGeom prst="rect">
            <a:avLst/>
          </a:prstGeom>
        </p:spPr>
      </p:pic>
      <p:sp>
        <p:nvSpPr>
          <p:cNvPr id="5" name="CuadroTexto 4"/>
          <p:cNvSpPr txBox="1"/>
          <p:nvPr/>
        </p:nvSpPr>
        <p:spPr>
          <a:xfrm>
            <a:off x="4199798" y="953953"/>
            <a:ext cx="2591262" cy="369332"/>
          </a:xfrm>
          <a:prstGeom prst="rect">
            <a:avLst/>
          </a:prstGeom>
          <a:noFill/>
        </p:spPr>
        <p:txBody>
          <a:bodyPr wrap="square" rtlCol="0">
            <a:spAutoFit/>
          </a:bodyPr>
          <a:lstStyle/>
          <a:p>
            <a:r>
              <a:rPr lang="es-ES" b="1" dirty="0">
                <a:solidFill>
                  <a:srgbClr val="5E5C5D"/>
                </a:solidFill>
                <a:latin typeface="Calibri"/>
                <a:cs typeface="Calibri"/>
              </a:rPr>
              <a:t>Problema  a resolver.</a:t>
            </a:r>
          </a:p>
        </p:txBody>
      </p:sp>
      <p:sp>
        <p:nvSpPr>
          <p:cNvPr id="6" name="CuadroTexto 5"/>
          <p:cNvSpPr txBox="1"/>
          <p:nvPr/>
        </p:nvSpPr>
        <p:spPr>
          <a:xfrm>
            <a:off x="4199798" y="1323285"/>
            <a:ext cx="3885416" cy="3108543"/>
          </a:xfrm>
          <a:prstGeom prst="rect">
            <a:avLst/>
          </a:prstGeom>
          <a:noFill/>
        </p:spPr>
        <p:txBody>
          <a:bodyPr wrap="square" rtlCol="0">
            <a:spAutoFit/>
          </a:bodyPr>
          <a:lstStyle/>
          <a:p>
            <a:r>
              <a:rPr lang="es-CO" sz="1400" dirty="0">
                <a:solidFill>
                  <a:schemeClr val="bg1">
                    <a:lumMod val="50000"/>
                  </a:schemeClr>
                </a:solidFill>
              </a:rPr>
              <a:t>Dada la necesidad de movilidad y el denso tráfico en la ciudad, las personas vienen optando por medios de transporte alternativos como lo son las motos y bicicletas, pero el problema con estas opciones radica en el sitio en donde dejar sus vehículos durante un determinado lapso de tiempo, buscando economía y seguridad.</a:t>
            </a:r>
          </a:p>
          <a:p>
            <a:r>
              <a:rPr lang="es-CO" sz="1400" dirty="0">
                <a:solidFill>
                  <a:schemeClr val="bg1">
                    <a:lumMod val="50000"/>
                  </a:schemeClr>
                </a:solidFill>
              </a:rPr>
              <a:t> </a:t>
            </a:r>
          </a:p>
          <a:p>
            <a:r>
              <a:rPr lang="es-CO" sz="1400" dirty="0">
                <a:solidFill>
                  <a:schemeClr val="bg1">
                    <a:lumMod val="50000"/>
                  </a:schemeClr>
                </a:solidFill>
              </a:rPr>
              <a:t>Muchos sitios ofrecen el servicio de parqueadero, pero los tiempos desde el ingreso hasta el registro son prolongados, adicionalmente el único registro que se lleva es en una hoja en la cual se indica si el vehículo aún permanece en el parqueadero o ya ha salido, afectando la seguridad por falta de control.</a:t>
            </a:r>
          </a:p>
        </p:txBody>
      </p:sp>
    </p:spTree>
    <p:extLst>
      <p:ext uri="{BB962C8B-B14F-4D97-AF65-F5344CB8AC3E}">
        <p14:creationId xmlns:p14="http://schemas.microsoft.com/office/powerpoint/2010/main" val="12887382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D035831-4C54-4669-925E-AC73A5AB166A}"/>
              </a:ext>
            </a:extLst>
          </p:cNvPr>
          <p:cNvSpPr txBox="1"/>
          <p:nvPr/>
        </p:nvSpPr>
        <p:spPr>
          <a:xfrm>
            <a:off x="1905777" y="2114550"/>
            <a:ext cx="5332445" cy="914400"/>
          </a:xfrm>
          <a:prstGeom prst="rect">
            <a:avLst/>
          </a:prstGeom>
        </p:spPr>
        <p:txBody>
          <a:bodyPr vert="horz" wrap="none" lIns="91440" tIns="45720" rIns="91440" bIns="45720" rtlCol="0" anchor="ctr">
            <a:noAutofit/>
          </a:bodyPr>
          <a:lstStyle/>
          <a:p>
            <a:pPr algn="l"/>
            <a:r>
              <a:rPr lang="es-CO" sz="3600" b="1" dirty="0">
                <a:solidFill>
                  <a:srgbClr val="92D050"/>
                </a:solidFill>
              </a:rPr>
              <a:t>ALCANCES Y LIMITACIONES</a:t>
            </a:r>
          </a:p>
        </p:txBody>
      </p:sp>
    </p:spTree>
    <p:extLst>
      <p:ext uri="{BB962C8B-B14F-4D97-AF65-F5344CB8AC3E}">
        <p14:creationId xmlns:p14="http://schemas.microsoft.com/office/powerpoint/2010/main" val="22482767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533478" y="2012401"/>
            <a:ext cx="2789280" cy="461665"/>
          </a:xfrm>
          <a:prstGeom prst="rect">
            <a:avLst/>
          </a:prstGeom>
          <a:noFill/>
        </p:spPr>
        <p:txBody>
          <a:bodyPr wrap="square" rtlCol="0">
            <a:spAutoFit/>
          </a:bodyPr>
          <a:lstStyle/>
          <a:p>
            <a:pPr algn="ctr"/>
            <a:r>
              <a:rPr lang="es-ES" sz="2400" b="1" dirty="0">
                <a:solidFill>
                  <a:schemeClr val="bg1"/>
                </a:solidFill>
                <a:latin typeface="Calibri"/>
                <a:cs typeface="Calibri"/>
              </a:rPr>
              <a:t>ALCANCES </a:t>
            </a:r>
          </a:p>
        </p:txBody>
      </p:sp>
      <p:pic>
        <p:nvPicPr>
          <p:cNvPr id="3" name="Imagen 2"/>
          <p:cNvPicPr>
            <a:picLocks noChangeAspect="1"/>
          </p:cNvPicPr>
          <p:nvPr/>
        </p:nvPicPr>
        <p:blipFill>
          <a:blip r:embed="rId2"/>
          <a:stretch>
            <a:fillRect/>
          </a:stretch>
        </p:blipFill>
        <p:spPr>
          <a:xfrm>
            <a:off x="761792" y="1943957"/>
            <a:ext cx="2332652" cy="68444"/>
          </a:xfrm>
          <a:prstGeom prst="rect">
            <a:avLst/>
          </a:prstGeom>
        </p:spPr>
      </p:pic>
      <p:sp>
        <p:nvSpPr>
          <p:cNvPr id="4" name="CuadroTexto 3"/>
          <p:cNvSpPr txBox="1"/>
          <p:nvPr/>
        </p:nvSpPr>
        <p:spPr>
          <a:xfrm>
            <a:off x="4326798" y="362371"/>
            <a:ext cx="2591262" cy="369332"/>
          </a:xfrm>
          <a:prstGeom prst="rect">
            <a:avLst/>
          </a:prstGeom>
          <a:noFill/>
        </p:spPr>
        <p:txBody>
          <a:bodyPr wrap="square" rtlCol="0">
            <a:spAutoFit/>
          </a:bodyPr>
          <a:lstStyle/>
          <a:p>
            <a:r>
              <a:rPr lang="es-ES" b="1" dirty="0">
                <a:solidFill>
                  <a:srgbClr val="5E5C5D"/>
                </a:solidFill>
                <a:latin typeface="Calibri"/>
                <a:cs typeface="Calibri"/>
              </a:rPr>
              <a:t>Alcances del Proyecto</a:t>
            </a:r>
          </a:p>
        </p:txBody>
      </p:sp>
      <p:sp>
        <p:nvSpPr>
          <p:cNvPr id="5" name="CuadroTexto 4"/>
          <p:cNvSpPr txBox="1"/>
          <p:nvPr/>
        </p:nvSpPr>
        <p:spPr>
          <a:xfrm>
            <a:off x="4326798" y="733672"/>
            <a:ext cx="3885416" cy="4185761"/>
          </a:xfrm>
          <a:prstGeom prst="rect">
            <a:avLst/>
          </a:prstGeom>
          <a:noFill/>
        </p:spPr>
        <p:txBody>
          <a:bodyPr wrap="square" rtlCol="0">
            <a:spAutoFit/>
          </a:bodyPr>
          <a:lstStyle/>
          <a:p>
            <a:pPr marL="285750" indent="-285750">
              <a:buFont typeface="Arial" panose="020B0604020202020204" pitchFamily="34" charset="0"/>
              <a:buChar char="•"/>
            </a:pPr>
            <a:r>
              <a:rPr lang="es-CO" sz="1400" dirty="0">
                <a:solidFill>
                  <a:schemeClr val="bg1">
                    <a:lumMod val="50000"/>
                  </a:schemeClr>
                </a:solidFill>
              </a:rPr>
              <a:t>Este proyecto es el primer paso hacia un concepto nacional, en este caso, el proyecto se centra en buscar un sistema de información simple, pero lo suficientemente completo para poder ser implementado en diversos lugares y usuarios, es decir: estándar y confiable.</a:t>
            </a:r>
          </a:p>
          <a:p>
            <a:r>
              <a:rPr lang="es-CO" sz="1400" dirty="0">
                <a:solidFill>
                  <a:schemeClr val="bg1">
                    <a:lumMod val="50000"/>
                  </a:schemeClr>
                </a:solidFill>
              </a:rPr>
              <a:t> </a:t>
            </a:r>
          </a:p>
          <a:p>
            <a:pPr marL="285750" lvl="0" indent="-285750">
              <a:buFont typeface="Arial" panose="020B0604020202020204" pitchFamily="34" charset="0"/>
              <a:buChar char="•"/>
            </a:pPr>
            <a:r>
              <a:rPr lang="es-CO" sz="1400" dirty="0">
                <a:solidFill>
                  <a:schemeClr val="bg1">
                    <a:lumMod val="50000"/>
                  </a:schemeClr>
                </a:solidFill>
              </a:rPr>
              <a:t>Poseer una interfaz de usuario lo suficientemente práctica como para facilitar su manipulación en un individuo sin amplio conocimiento de los sistemas.</a:t>
            </a:r>
          </a:p>
          <a:p>
            <a:pPr marL="285750" lvl="0" indent="-285750">
              <a:buFont typeface="Arial" panose="020B0604020202020204" pitchFamily="34" charset="0"/>
              <a:buChar char="•"/>
            </a:pPr>
            <a:endParaRPr lang="es-CO" sz="1400" dirty="0">
              <a:solidFill>
                <a:schemeClr val="bg1">
                  <a:lumMod val="50000"/>
                </a:schemeClr>
              </a:solidFill>
            </a:endParaRPr>
          </a:p>
          <a:p>
            <a:pPr marL="285750" lvl="0" indent="-285750">
              <a:buFont typeface="Arial" panose="020B0604020202020204" pitchFamily="34" charset="0"/>
              <a:buChar char="•"/>
            </a:pPr>
            <a:r>
              <a:rPr lang="es-CO" sz="1400" dirty="0">
                <a:solidFill>
                  <a:schemeClr val="bg1">
                    <a:lumMod val="50000"/>
                  </a:schemeClr>
                </a:solidFill>
              </a:rPr>
              <a:t>Cubrir la totalidad de los requerimientos funcionales y facilite la implementación, integración y mantenimiento.</a:t>
            </a:r>
          </a:p>
          <a:p>
            <a:r>
              <a:rPr lang="es-CO" sz="1400" b="1" dirty="0">
                <a:solidFill>
                  <a:schemeClr val="bg1">
                    <a:lumMod val="50000"/>
                  </a:schemeClr>
                </a:solidFill>
              </a:rPr>
              <a:t> </a:t>
            </a:r>
            <a:endParaRPr lang="es-CO" sz="1400" dirty="0">
              <a:solidFill>
                <a:schemeClr val="bg1">
                  <a:lumMod val="50000"/>
                </a:schemeClr>
              </a:solidFill>
            </a:endParaRPr>
          </a:p>
          <a:p>
            <a:pPr marL="285750" lvl="0" indent="-285750">
              <a:buFont typeface="Arial" panose="020B0604020202020204" pitchFamily="34" charset="0"/>
              <a:buChar char="•"/>
            </a:pPr>
            <a:r>
              <a:rPr lang="es-CO" sz="1400" dirty="0">
                <a:solidFill>
                  <a:schemeClr val="bg1">
                    <a:lumMod val="50000"/>
                  </a:schemeClr>
                </a:solidFill>
              </a:rPr>
              <a:t>Que soporte la jornada continua de trabajo y que tenga el respaldo (back up) de la información. </a:t>
            </a:r>
          </a:p>
        </p:txBody>
      </p:sp>
    </p:spTree>
    <p:extLst>
      <p:ext uri="{BB962C8B-B14F-4D97-AF65-F5344CB8AC3E}">
        <p14:creationId xmlns:p14="http://schemas.microsoft.com/office/powerpoint/2010/main" val="23283472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533478" y="2012401"/>
            <a:ext cx="2789280" cy="461665"/>
          </a:xfrm>
          <a:prstGeom prst="rect">
            <a:avLst/>
          </a:prstGeom>
          <a:noFill/>
        </p:spPr>
        <p:txBody>
          <a:bodyPr wrap="square" rtlCol="0">
            <a:spAutoFit/>
          </a:bodyPr>
          <a:lstStyle/>
          <a:p>
            <a:pPr algn="ctr"/>
            <a:r>
              <a:rPr lang="es-ES" sz="2400" b="1" dirty="0">
                <a:solidFill>
                  <a:schemeClr val="bg1"/>
                </a:solidFill>
                <a:latin typeface="Calibri"/>
                <a:cs typeface="Calibri"/>
              </a:rPr>
              <a:t>LIMITACIONES</a:t>
            </a:r>
          </a:p>
        </p:txBody>
      </p:sp>
      <p:pic>
        <p:nvPicPr>
          <p:cNvPr id="3" name="Imagen 2"/>
          <p:cNvPicPr>
            <a:picLocks noChangeAspect="1"/>
          </p:cNvPicPr>
          <p:nvPr/>
        </p:nvPicPr>
        <p:blipFill>
          <a:blip r:embed="rId2"/>
          <a:stretch>
            <a:fillRect/>
          </a:stretch>
        </p:blipFill>
        <p:spPr>
          <a:xfrm>
            <a:off x="613148" y="1943957"/>
            <a:ext cx="2709610" cy="68444"/>
          </a:xfrm>
          <a:prstGeom prst="rect">
            <a:avLst/>
          </a:prstGeom>
        </p:spPr>
      </p:pic>
      <p:sp>
        <p:nvSpPr>
          <p:cNvPr id="4" name="CuadroTexto 3"/>
          <p:cNvSpPr txBox="1"/>
          <p:nvPr/>
        </p:nvSpPr>
        <p:spPr>
          <a:xfrm>
            <a:off x="4333148" y="826953"/>
            <a:ext cx="2591262" cy="646331"/>
          </a:xfrm>
          <a:prstGeom prst="rect">
            <a:avLst/>
          </a:prstGeom>
          <a:noFill/>
        </p:spPr>
        <p:txBody>
          <a:bodyPr wrap="square" rtlCol="0">
            <a:spAutoFit/>
          </a:bodyPr>
          <a:lstStyle/>
          <a:p>
            <a:r>
              <a:rPr lang="es-ES" b="1" dirty="0">
                <a:solidFill>
                  <a:srgbClr val="5E5C5D"/>
                </a:solidFill>
                <a:latin typeface="Calibri"/>
                <a:cs typeface="Calibri"/>
              </a:rPr>
              <a:t>Limitaciones del proyecto</a:t>
            </a:r>
          </a:p>
        </p:txBody>
      </p:sp>
      <p:sp>
        <p:nvSpPr>
          <p:cNvPr id="5" name="CuadroTexto 4"/>
          <p:cNvSpPr txBox="1"/>
          <p:nvPr/>
        </p:nvSpPr>
        <p:spPr>
          <a:xfrm>
            <a:off x="4333148" y="1550735"/>
            <a:ext cx="3885416" cy="2246769"/>
          </a:xfrm>
          <a:prstGeom prst="rect">
            <a:avLst/>
          </a:prstGeom>
          <a:noFill/>
        </p:spPr>
        <p:txBody>
          <a:bodyPr wrap="square" rtlCol="0">
            <a:spAutoFit/>
          </a:bodyPr>
          <a:lstStyle/>
          <a:p>
            <a:pPr marL="285750" indent="-285750">
              <a:buFont typeface="Arial" panose="020B0604020202020204" pitchFamily="34" charset="0"/>
              <a:buChar char="•"/>
            </a:pPr>
            <a:r>
              <a:rPr lang="es-CO" sz="1400" dirty="0">
                <a:solidFill>
                  <a:schemeClr val="bg1">
                    <a:lumMod val="50000"/>
                  </a:schemeClr>
                </a:solidFill>
              </a:rPr>
              <a:t>El proyecto se desarrollará en la ciudad de Bogotá, específicamente en la localidad de Chapinero, en un parqueadero con capacidad para 25 motos y 60 bicicletas.</a:t>
            </a:r>
          </a:p>
          <a:p>
            <a:endParaRPr lang="es-CO" sz="1400" dirty="0">
              <a:solidFill>
                <a:schemeClr val="bg1">
                  <a:lumMod val="50000"/>
                </a:schemeClr>
              </a:solidFill>
            </a:endParaRPr>
          </a:p>
          <a:p>
            <a:pPr marL="285750" indent="-285750">
              <a:buFont typeface="Arial" panose="020B0604020202020204" pitchFamily="34" charset="0"/>
              <a:buChar char="•"/>
            </a:pPr>
            <a:r>
              <a:rPr lang="es-CO" sz="1400" dirty="0">
                <a:solidFill>
                  <a:schemeClr val="bg1">
                    <a:lumMod val="50000"/>
                  </a:schemeClr>
                </a:solidFill>
              </a:rPr>
              <a:t>Especialmente importante es especificar que el sistema no contempla aspectos de seguridad ni movilidad interna, es decir, está plenamente diseñado para las actividades de registro y facturación.</a:t>
            </a:r>
          </a:p>
        </p:txBody>
      </p:sp>
    </p:spTree>
    <p:extLst>
      <p:ext uri="{BB962C8B-B14F-4D97-AF65-F5344CB8AC3E}">
        <p14:creationId xmlns:p14="http://schemas.microsoft.com/office/powerpoint/2010/main" val="5791004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1737298" y="1786920"/>
            <a:ext cx="5669403" cy="1569660"/>
          </a:xfrm>
          <a:prstGeom prst="rect">
            <a:avLst/>
          </a:prstGeom>
          <a:noFill/>
        </p:spPr>
        <p:txBody>
          <a:bodyPr wrap="square" rtlCol="0">
            <a:spAutoFit/>
          </a:bodyPr>
          <a:lstStyle/>
          <a:p>
            <a:pPr algn="ctr"/>
            <a:r>
              <a:rPr lang="es-ES" sz="4800" b="1" dirty="0">
                <a:solidFill>
                  <a:srgbClr val="92D050"/>
                </a:solidFill>
                <a:latin typeface="Calibri"/>
                <a:cs typeface="Calibri"/>
              </a:rPr>
              <a:t>JUSTIFICACIÓN Y/O BENEFICIOS.</a:t>
            </a:r>
          </a:p>
        </p:txBody>
      </p:sp>
    </p:spTree>
    <p:extLst>
      <p:ext uri="{BB962C8B-B14F-4D97-AF65-F5344CB8AC3E}">
        <p14:creationId xmlns:p14="http://schemas.microsoft.com/office/powerpoint/2010/main" val="16589756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533478" y="2012401"/>
            <a:ext cx="2789280" cy="461665"/>
          </a:xfrm>
          <a:prstGeom prst="rect">
            <a:avLst/>
          </a:prstGeom>
          <a:noFill/>
        </p:spPr>
        <p:txBody>
          <a:bodyPr wrap="square" rtlCol="0">
            <a:spAutoFit/>
          </a:bodyPr>
          <a:lstStyle/>
          <a:p>
            <a:pPr algn="ctr"/>
            <a:r>
              <a:rPr lang="es-ES" sz="2400" b="1" dirty="0">
                <a:solidFill>
                  <a:schemeClr val="bg1"/>
                </a:solidFill>
                <a:latin typeface="Calibri"/>
                <a:cs typeface="Calibri"/>
              </a:rPr>
              <a:t>BENEFICIOS </a:t>
            </a:r>
          </a:p>
        </p:txBody>
      </p:sp>
      <p:pic>
        <p:nvPicPr>
          <p:cNvPr id="3" name="Imagen 2"/>
          <p:cNvPicPr>
            <a:picLocks noChangeAspect="1"/>
          </p:cNvPicPr>
          <p:nvPr/>
        </p:nvPicPr>
        <p:blipFill>
          <a:blip r:embed="rId2"/>
          <a:stretch>
            <a:fillRect/>
          </a:stretch>
        </p:blipFill>
        <p:spPr>
          <a:xfrm>
            <a:off x="849236" y="2012401"/>
            <a:ext cx="2201874" cy="45719"/>
          </a:xfrm>
          <a:prstGeom prst="rect">
            <a:avLst/>
          </a:prstGeom>
        </p:spPr>
      </p:pic>
      <p:sp>
        <p:nvSpPr>
          <p:cNvPr id="4" name="CuadroTexto 3"/>
          <p:cNvSpPr txBox="1"/>
          <p:nvPr/>
        </p:nvSpPr>
        <p:spPr>
          <a:xfrm>
            <a:off x="4326798" y="731703"/>
            <a:ext cx="2591262" cy="923330"/>
          </a:xfrm>
          <a:prstGeom prst="rect">
            <a:avLst/>
          </a:prstGeom>
          <a:noFill/>
        </p:spPr>
        <p:txBody>
          <a:bodyPr wrap="square" rtlCol="0">
            <a:spAutoFit/>
          </a:bodyPr>
          <a:lstStyle/>
          <a:p>
            <a:r>
              <a:rPr lang="es-ES" b="1" dirty="0">
                <a:solidFill>
                  <a:srgbClr val="5E5C5D"/>
                </a:solidFill>
                <a:latin typeface="Calibri"/>
                <a:cs typeface="Calibri"/>
              </a:rPr>
              <a:t>BENEFICIOS AL IMPLEMENTAR EL SOFTWARE.</a:t>
            </a:r>
          </a:p>
        </p:txBody>
      </p:sp>
      <p:sp>
        <p:nvSpPr>
          <p:cNvPr id="5" name="CuadroTexto 4"/>
          <p:cNvSpPr txBox="1"/>
          <p:nvPr/>
        </p:nvSpPr>
        <p:spPr>
          <a:xfrm>
            <a:off x="4326798" y="1655033"/>
            <a:ext cx="3885416" cy="2246769"/>
          </a:xfrm>
          <a:prstGeom prst="rect">
            <a:avLst/>
          </a:prstGeom>
          <a:noFill/>
        </p:spPr>
        <p:txBody>
          <a:bodyPr wrap="square" rtlCol="0">
            <a:spAutoFit/>
          </a:bodyPr>
          <a:lstStyle/>
          <a:p>
            <a:r>
              <a:rPr lang="es-CO" sz="1400" dirty="0">
                <a:solidFill>
                  <a:schemeClr val="bg1">
                    <a:lumMod val="50000"/>
                  </a:schemeClr>
                </a:solidFill>
              </a:rPr>
              <a:t>Cambiaremos totalmente el manejo de entrada y salida de los vehículos motorizados, contemplando un nuevo sistemas mejorado eficazmente para agilizar procesos de recepción y entrega de cada motorizado que entre y salga del parqueadero, dándole a conocer al dueño la tarifa que se maneja al momento de dejar la moto o bicicleta durante cierto periodo de tiempo en el parqueadero y brindarle el mejor servicio a cada usuario del parqueadero.</a:t>
            </a:r>
          </a:p>
        </p:txBody>
      </p:sp>
    </p:spTree>
    <p:extLst>
      <p:ext uri="{BB962C8B-B14F-4D97-AF65-F5344CB8AC3E}">
        <p14:creationId xmlns:p14="http://schemas.microsoft.com/office/powerpoint/2010/main" val="15981125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821068" y="2603817"/>
            <a:ext cx="914400" cy="914400"/>
          </a:xfrm>
          <a:prstGeom prst="rect">
            <a:avLst/>
          </a:prstGeom>
        </p:spPr>
        <p:txBody>
          <a:bodyPr vert="horz" wrap="none" lIns="91440" tIns="45720" rIns="91440" bIns="45720" rtlCol="0" anchor="ctr">
            <a:noAutofit/>
          </a:bodyPr>
          <a:lstStyle/>
          <a:p>
            <a:pPr algn="l"/>
            <a:endParaRPr lang="es-ES" sz="8000" b="1" dirty="0">
              <a:solidFill>
                <a:srgbClr val="92D050"/>
              </a:solidFill>
            </a:endParaRPr>
          </a:p>
        </p:txBody>
      </p:sp>
      <p:sp>
        <p:nvSpPr>
          <p:cNvPr id="8" name="CuadroTexto 7"/>
          <p:cNvSpPr txBox="1"/>
          <p:nvPr/>
        </p:nvSpPr>
        <p:spPr>
          <a:xfrm>
            <a:off x="3051551" y="2163387"/>
            <a:ext cx="1977542" cy="430887"/>
          </a:xfrm>
          <a:prstGeom prst="rect">
            <a:avLst/>
          </a:prstGeom>
          <a:noFill/>
        </p:spPr>
        <p:txBody>
          <a:bodyPr wrap="square" rtlCol="0">
            <a:spAutoFit/>
          </a:bodyPr>
          <a:lstStyle/>
          <a:p>
            <a:pPr algn="ctr"/>
            <a:r>
              <a:rPr lang="es-ES" sz="2200" b="1" dirty="0">
                <a:solidFill>
                  <a:schemeClr val="bg1"/>
                </a:solidFill>
                <a:latin typeface="Calibri"/>
                <a:cs typeface="Calibri"/>
              </a:rPr>
              <a:t>Contenido</a:t>
            </a:r>
          </a:p>
        </p:txBody>
      </p:sp>
      <p:pic>
        <p:nvPicPr>
          <p:cNvPr id="9" name="Imagen 8"/>
          <p:cNvPicPr>
            <a:picLocks noChangeAspect="1"/>
          </p:cNvPicPr>
          <p:nvPr/>
        </p:nvPicPr>
        <p:blipFill>
          <a:blip r:embed="rId3"/>
          <a:stretch>
            <a:fillRect/>
          </a:stretch>
        </p:blipFill>
        <p:spPr>
          <a:xfrm>
            <a:off x="3211651" y="2603816"/>
            <a:ext cx="1623042" cy="45719"/>
          </a:xfrm>
          <a:prstGeom prst="rect">
            <a:avLst/>
          </a:prstGeom>
        </p:spPr>
      </p:pic>
      <p:sp>
        <p:nvSpPr>
          <p:cNvPr id="10" name="CuadroTexto 9"/>
          <p:cNvSpPr txBox="1"/>
          <p:nvPr/>
        </p:nvSpPr>
        <p:spPr>
          <a:xfrm>
            <a:off x="470549" y="2140863"/>
            <a:ext cx="1977542" cy="769441"/>
          </a:xfrm>
          <a:prstGeom prst="rect">
            <a:avLst/>
          </a:prstGeom>
          <a:noFill/>
        </p:spPr>
        <p:txBody>
          <a:bodyPr wrap="square" rtlCol="0">
            <a:spAutoFit/>
          </a:bodyPr>
          <a:lstStyle/>
          <a:p>
            <a:pPr algn="ctr"/>
            <a:r>
              <a:rPr lang="es-ES" sz="2200" b="1" dirty="0">
                <a:solidFill>
                  <a:schemeClr val="bg1"/>
                </a:solidFill>
                <a:latin typeface="Calibri"/>
                <a:cs typeface="Calibri"/>
              </a:rPr>
              <a:t>Componente Técnico</a:t>
            </a:r>
          </a:p>
        </p:txBody>
      </p:sp>
      <p:sp>
        <p:nvSpPr>
          <p:cNvPr id="12" name="CuadroTexto 11"/>
          <p:cNvSpPr txBox="1"/>
          <p:nvPr/>
        </p:nvSpPr>
        <p:spPr>
          <a:xfrm>
            <a:off x="5485070" y="432702"/>
            <a:ext cx="3611172" cy="4185761"/>
          </a:xfrm>
          <a:prstGeom prst="rect">
            <a:avLst/>
          </a:prstGeom>
          <a:noFill/>
        </p:spPr>
        <p:txBody>
          <a:bodyPr wrap="square" rtlCol="0">
            <a:spAutoFit/>
          </a:bodyPr>
          <a:lstStyle/>
          <a:p>
            <a:pPr lvl="0"/>
            <a:r>
              <a:rPr lang="es-CO" sz="1400" dirty="0">
                <a:solidFill>
                  <a:schemeClr val="bg1">
                    <a:lumMod val="50000"/>
                  </a:schemeClr>
                </a:solidFill>
              </a:rPr>
              <a:t>1. Técnicas de levantamiento de información.</a:t>
            </a:r>
          </a:p>
          <a:p>
            <a:r>
              <a:rPr lang="es-CO" sz="1400" dirty="0">
                <a:solidFill>
                  <a:schemeClr val="bg1">
                    <a:lumMod val="50000"/>
                  </a:schemeClr>
                </a:solidFill>
              </a:rPr>
              <a:t>2. Mapa de Procesos(BPMN).</a:t>
            </a:r>
          </a:p>
          <a:p>
            <a:r>
              <a:rPr lang="es-CO" sz="1400" dirty="0">
                <a:solidFill>
                  <a:schemeClr val="bg1">
                    <a:lumMod val="50000"/>
                  </a:schemeClr>
                </a:solidFill>
              </a:rPr>
              <a:t>3. Hardware y Software del cliente(Inventario). </a:t>
            </a:r>
          </a:p>
          <a:p>
            <a:pPr lvl="0"/>
            <a:r>
              <a:rPr lang="es-CO" sz="1400" dirty="0">
                <a:solidFill>
                  <a:schemeClr val="bg1">
                    <a:lumMod val="50000"/>
                  </a:schemeClr>
                </a:solidFill>
              </a:rPr>
              <a:t>4. Informe de Requerimientos Estándar. </a:t>
            </a:r>
          </a:p>
          <a:p>
            <a:pPr lvl="0"/>
            <a:r>
              <a:rPr lang="es-CO" sz="1400" dirty="0">
                <a:solidFill>
                  <a:schemeClr val="bg1">
                    <a:lumMod val="50000"/>
                  </a:schemeClr>
                </a:solidFill>
              </a:rPr>
              <a:t>5. Casos de Uso.</a:t>
            </a:r>
          </a:p>
          <a:p>
            <a:pPr lvl="0"/>
            <a:r>
              <a:rPr lang="es-CO" sz="1400" dirty="0">
                <a:solidFill>
                  <a:schemeClr val="bg1">
                    <a:lumMod val="50000"/>
                  </a:schemeClr>
                </a:solidFill>
              </a:rPr>
              <a:t>6. M.E.R.(Modelo Entidad Relación).</a:t>
            </a:r>
          </a:p>
          <a:p>
            <a:pPr lvl="0"/>
            <a:r>
              <a:rPr lang="es-CO" sz="1400" dirty="0">
                <a:solidFill>
                  <a:schemeClr val="bg1">
                    <a:lumMod val="50000"/>
                  </a:schemeClr>
                </a:solidFill>
              </a:rPr>
              <a:t>7. Diccionario de Datos.</a:t>
            </a:r>
          </a:p>
          <a:p>
            <a:pPr lvl="0"/>
            <a:r>
              <a:rPr lang="es-CO" sz="1400" dirty="0">
                <a:solidFill>
                  <a:schemeClr val="bg1">
                    <a:lumMod val="50000"/>
                  </a:schemeClr>
                </a:solidFill>
              </a:rPr>
              <a:t>8. Diagrama de Gantt.</a:t>
            </a:r>
          </a:p>
          <a:p>
            <a:pPr lvl="0"/>
            <a:r>
              <a:rPr lang="es-CO" sz="1400" dirty="0">
                <a:solidFill>
                  <a:schemeClr val="bg1">
                    <a:lumMod val="50000"/>
                  </a:schemeClr>
                </a:solidFill>
              </a:rPr>
              <a:t>9. Diagrama de Clases.</a:t>
            </a:r>
          </a:p>
          <a:p>
            <a:pPr lvl="0"/>
            <a:r>
              <a:rPr lang="es-CO" sz="1400" dirty="0">
                <a:solidFill>
                  <a:schemeClr val="bg1">
                    <a:lumMod val="50000"/>
                  </a:schemeClr>
                </a:solidFill>
              </a:rPr>
              <a:t>10. Prototipo.</a:t>
            </a:r>
          </a:p>
          <a:p>
            <a:pPr lvl="0"/>
            <a:r>
              <a:rPr lang="es-CO" sz="1400" dirty="0">
                <a:solidFill>
                  <a:schemeClr val="bg1">
                    <a:lumMod val="50000"/>
                  </a:schemeClr>
                </a:solidFill>
              </a:rPr>
              <a:t>11. Diagrama de Distribución.</a:t>
            </a:r>
          </a:p>
          <a:p>
            <a:pPr lvl="0"/>
            <a:r>
              <a:rPr lang="es-CO" sz="1400" dirty="0">
                <a:solidFill>
                  <a:schemeClr val="bg1">
                    <a:lumMod val="50000"/>
                  </a:schemeClr>
                </a:solidFill>
              </a:rPr>
              <a:t>12. Sistema de Control de Versiones.</a:t>
            </a:r>
          </a:p>
          <a:p>
            <a:pPr lvl="0"/>
            <a:r>
              <a:rPr lang="es-CO" sz="1400" dirty="0">
                <a:solidFill>
                  <a:schemeClr val="bg1">
                    <a:lumMod val="50000"/>
                  </a:schemeClr>
                </a:solidFill>
              </a:rPr>
              <a:t>13. Informe de Costos.</a:t>
            </a:r>
          </a:p>
          <a:p>
            <a:pPr lvl="0"/>
            <a:r>
              <a:rPr lang="es-CO" sz="1400" dirty="0">
                <a:solidFill>
                  <a:schemeClr val="bg1">
                    <a:lumMod val="50000"/>
                  </a:schemeClr>
                </a:solidFill>
              </a:rPr>
              <a:t>14. Base de Datos.</a:t>
            </a:r>
          </a:p>
          <a:p>
            <a:pPr lvl="0"/>
            <a:r>
              <a:rPr lang="es-CO" sz="1400" dirty="0">
                <a:solidFill>
                  <a:schemeClr val="bg1">
                    <a:lumMod val="50000"/>
                  </a:schemeClr>
                </a:solidFill>
              </a:rPr>
              <a:t>15. Prototipo Funcional 60%.</a:t>
            </a:r>
          </a:p>
          <a:p>
            <a:pPr lvl="0"/>
            <a:r>
              <a:rPr lang="es-CO" sz="1400" dirty="0">
                <a:solidFill>
                  <a:schemeClr val="bg1">
                    <a:lumMod val="50000"/>
                  </a:schemeClr>
                </a:solidFill>
              </a:rPr>
              <a:t>16. Prueba de software.</a:t>
            </a:r>
          </a:p>
          <a:p>
            <a:pPr lvl="0"/>
            <a:r>
              <a:rPr lang="es-CO" sz="1400" dirty="0">
                <a:solidFill>
                  <a:schemeClr val="bg1">
                    <a:lumMod val="50000"/>
                  </a:schemeClr>
                </a:solidFill>
              </a:rPr>
              <a:t>17. Implementación de Diagrama de Distribución.</a:t>
            </a:r>
          </a:p>
          <a:p>
            <a:pPr lvl="0"/>
            <a:r>
              <a:rPr lang="es-CO" sz="1400" dirty="0">
                <a:solidFill>
                  <a:schemeClr val="bg1">
                    <a:lumMod val="50000"/>
                  </a:schemeClr>
                </a:solidFill>
              </a:rPr>
              <a:t>18. Manuales de Usuario y de operación 60%.</a:t>
            </a:r>
          </a:p>
        </p:txBody>
      </p:sp>
      <p:pic>
        <p:nvPicPr>
          <p:cNvPr id="13" name="Imagen 12"/>
          <p:cNvPicPr>
            <a:picLocks/>
          </p:cNvPicPr>
          <p:nvPr/>
        </p:nvPicPr>
        <p:blipFill>
          <a:blip r:embed="rId4"/>
          <a:stretch>
            <a:fillRect/>
          </a:stretch>
        </p:blipFill>
        <p:spPr>
          <a:xfrm>
            <a:off x="5449070" y="1401644"/>
            <a:ext cx="36000" cy="2340211"/>
          </a:xfrm>
          <a:prstGeom prst="rect">
            <a:avLst/>
          </a:prstGeom>
        </p:spPr>
      </p:pic>
    </p:spTree>
    <p:extLst>
      <p:ext uri="{BB962C8B-B14F-4D97-AF65-F5344CB8AC3E}">
        <p14:creationId xmlns:p14="http://schemas.microsoft.com/office/powerpoint/2010/main" val="34810840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175309" y="2079057"/>
            <a:ext cx="4812632" cy="808522"/>
          </a:xfrm>
          <a:prstGeom prst="rect">
            <a:avLst/>
          </a:prstGeom>
        </p:spPr>
        <p:txBody>
          <a:bodyPr vert="horz" wrap="square" lIns="91440" tIns="45720" rIns="91440" bIns="45720" rtlCol="0" anchor="ctr">
            <a:noAutofit/>
          </a:bodyPr>
          <a:lstStyle/>
          <a:p>
            <a:pPr algn="l"/>
            <a:endParaRPr lang="en-US" sz="8000" b="1" dirty="0">
              <a:solidFill>
                <a:srgbClr val="92D050"/>
              </a:solidFill>
            </a:endParaRPr>
          </a:p>
        </p:txBody>
      </p:sp>
      <p:sp>
        <p:nvSpPr>
          <p:cNvPr id="3" name="CuadroTexto 2"/>
          <p:cNvSpPr txBox="1"/>
          <p:nvPr/>
        </p:nvSpPr>
        <p:spPr>
          <a:xfrm>
            <a:off x="2415941" y="2367815"/>
            <a:ext cx="3821230" cy="519764"/>
          </a:xfrm>
          <a:prstGeom prst="rect">
            <a:avLst/>
          </a:prstGeom>
        </p:spPr>
        <p:txBody>
          <a:bodyPr vert="horz" wrap="square" lIns="91440" tIns="45720" rIns="91440" bIns="45720" rtlCol="0" anchor="ctr">
            <a:noAutofit/>
          </a:bodyPr>
          <a:lstStyle/>
          <a:p>
            <a:pPr algn="l"/>
            <a:endParaRPr lang="en-US" sz="8000" b="1" dirty="0">
              <a:solidFill>
                <a:srgbClr val="92D050"/>
              </a:solidFill>
            </a:endParaRPr>
          </a:p>
        </p:txBody>
      </p:sp>
      <p:sp>
        <p:nvSpPr>
          <p:cNvPr id="4" name="CuadroTexto 3"/>
          <p:cNvSpPr txBox="1"/>
          <p:nvPr/>
        </p:nvSpPr>
        <p:spPr>
          <a:xfrm>
            <a:off x="2033729" y="2213811"/>
            <a:ext cx="5076541" cy="818147"/>
          </a:xfrm>
          <a:prstGeom prst="rect">
            <a:avLst/>
          </a:prstGeom>
        </p:spPr>
        <p:txBody>
          <a:bodyPr vert="horz" wrap="square" lIns="91440" tIns="45720" rIns="91440" bIns="45720" rtlCol="0" anchor="ctr">
            <a:noAutofit/>
          </a:bodyPr>
          <a:lstStyle/>
          <a:p>
            <a:pPr algn="ctr"/>
            <a:r>
              <a:rPr lang="es-CO" sz="3200" b="1" dirty="0">
                <a:solidFill>
                  <a:srgbClr val="92D050"/>
                </a:solidFill>
              </a:rPr>
              <a:t>TECNICAS DE LEVANTAMIENTO DE INFORMACION</a:t>
            </a:r>
            <a:endParaRPr lang="en-US" sz="3200" b="1" dirty="0">
              <a:solidFill>
                <a:srgbClr val="92D050"/>
              </a:solidFill>
            </a:endParaRPr>
          </a:p>
        </p:txBody>
      </p:sp>
    </p:spTree>
    <p:extLst>
      <p:ext uri="{BB962C8B-B14F-4D97-AF65-F5344CB8AC3E}">
        <p14:creationId xmlns:p14="http://schemas.microsoft.com/office/powerpoint/2010/main" val="32165720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522318" y="2211355"/>
            <a:ext cx="2512194" cy="520266"/>
          </a:xfrm>
          <a:prstGeom prst="rect">
            <a:avLst/>
          </a:prstGeom>
        </p:spPr>
        <p:txBody>
          <a:bodyPr vert="horz" wrap="square" lIns="91440" tIns="45720" rIns="91440" bIns="45720" rtlCol="0" anchor="ctr">
            <a:noAutofit/>
          </a:bodyPr>
          <a:lstStyle/>
          <a:p>
            <a:pPr algn="ctr"/>
            <a:r>
              <a:rPr lang="en-US" sz="3200" b="1" dirty="0">
                <a:solidFill>
                  <a:schemeClr val="bg1"/>
                </a:solidFill>
              </a:rPr>
              <a:t>ENCUESTAS</a:t>
            </a:r>
          </a:p>
        </p:txBody>
      </p:sp>
      <p:pic>
        <p:nvPicPr>
          <p:cNvPr id="7" name="Imagen 6">
            <a:extLst>
              <a:ext uri="{FF2B5EF4-FFF2-40B4-BE49-F238E27FC236}">
                <a16:creationId xmlns:a16="http://schemas.microsoft.com/office/drawing/2014/main" id="{23FDA282-C817-4289-97B5-072D972495D5}"/>
              </a:ext>
            </a:extLst>
          </p:cNvPr>
          <p:cNvPicPr/>
          <p:nvPr/>
        </p:nvPicPr>
        <p:blipFill rotWithShape="1">
          <a:blip r:embed="rId2"/>
          <a:srcRect t="2101"/>
          <a:stretch/>
        </p:blipFill>
        <p:spPr bwMode="auto">
          <a:xfrm>
            <a:off x="4021473" y="360969"/>
            <a:ext cx="4025214" cy="1963532"/>
          </a:xfrm>
          <a:prstGeom prst="rect">
            <a:avLst/>
          </a:prstGeom>
          <a:ln>
            <a:noFill/>
          </a:ln>
          <a:extLst>
            <a:ext uri="{53640926-AAD7-44D8-BBD7-CCE9431645EC}">
              <a14:shadowObscured xmlns:a14="http://schemas.microsoft.com/office/drawing/2010/main"/>
            </a:ext>
          </a:extLst>
        </p:spPr>
      </p:pic>
      <p:pic>
        <p:nvPicPr>
          <p:cNvPr id="8" name="Imagen 7">
            <a:extLst>
              <a:ext uri="{FF2B5EF4-FFF2-40B4-BE49-F238E27FC236}">
                <a16:creationId xmlns:a16="http://schemas.microsoft.com/office/drawing/2014/main" id="{E58174AA-311B-4FB4-BE29-81E11FD98035}"/>
              </a:ext>
            </a:extLst>
          </p:cNvPr>
          <p:cNvPicPr/>
          <p:nvPr/>
        </p:nvPicPr>
        <p:blipFill>
          <a:blip r:embed="rId3"/>
          <a:stretch>
            <a:fillRect/>
          </a:stretch>
        </p:blipFill>
        <p:spPr>
          <a:xfrm>
            <a:off x="4021473" y="2324501"/>
            <a:ext cx="4025214" cy="2198465"/>
          </a:xfrm>
          <a:prstGeom prst="rect">
            <a:avLst/>
          </a:prstGeom>
        </p:spPr>
      </p:pic>
    </p:spTree>
    <p:extLst>
      <p:ext uri="{BB962C8B-B14F-4D97-AF65-F5344CB8AC3E}">
        <p14:creationId xmlns:p14="http://schemas.microsoft.com/office/powerpoint/2010/main" val="33921209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231006" y="2085710"/>
            <a:ext cx="3157087" cy="875899"/>
          </a:xfrm>
          <a:prstGeom prst="rect">
            <a:avLst/>
          </a:prstGeom>
        </p:spPr>
        <p:txBody>
          <a:bodyPr vert="horz" wrap="square" lIns="91440" tIns="45720" rIns="91440" bIns="45720" rtlCol="0" anchor="ctr">
            <a:noAutofit/>
          </a:bodyPr>
          <a:lstStyle/>
          <a:p>
            <a:pPr algn="l"/>
            <a:endParaRPr lang="en-US" sz="8000" b="1" dirty="0">
              <a:solidFill>
                <a:srgbClr val="92D050"/>
              </a:solidFill>
            </a:endParaRPr>
          </a:p>
        </p:txBody>
      </p:sp>
      <p:sp>
        <p:nvSpPr>
          <p:cNvPr id="4" name="CuadroTexto 3"/>
          <p:cNvSpPr txBox="1"/>
          <p:nvPr/>
        </p:nvSpPr>
        <p:spPr>
          <a:xfrm>
            <a:off x="154004" y="2085709"/>
            <a:ext cx="3003082" cy="875899"/>
          </a:xfrm>
          <a:prstGeom prst="rect">
            <a:avLst/>
          </a:prstGeom>
        </p:spPr>
        <p:txBody>
          <a:bodyPr vert="horz" wrap="square" lIns="91440" tIns="45720" rIns="91440" bIns="45720" rtlCol="0" anchor="ctr">
            <a:noAutofit/>
          </a:bodyPr>
          <a:lstStyle/>
          <a:p>
            <a:pPr algn="ctr"/>
            <a:r>
              <a:rPr lang="es-CO" sz="3200" b="1" dirty="0">
                <a:solidFill>
                  <a:schemeClr val="bg1"/>
                </a:solidFill>
              </a:rPr>
              <a:t>ESTADISTICAS</a:t>
            </a:r>
            <a:endParaRPr lang="en-US" sz="3200" b="1" dirty="0">
              <a:solidFill>
                <a:schemeClr val="bg1"/>
              </a:solidFill>
            </a:endParaRPr>
          </a:p>
        </p:txBody>
      </p:sp>
      <p:pic>
        <p:nvPicPr>
          <p:cNvPr id="5" name="Imagen 4">
            <a:extLst>
              <a:ext uri="{FF2B5EF4-FFF2-40B4-BE49-F238E27FC236}">
                <a16:creationId xmlns:a16="http://schemas.microsoft.com/office/drawing/2014/main" id="{F67D44FF-9B4D-4C7E-96F9-5582F25BC143}"/>
              </a:ext>
            </a:extLst>
          </p:cNvPr>
          <p:cNvPicPr/>
          <p:nvPr/>
        </p:nvPicPr>
        <p:blipFill>
          <a:blip r:embed="rId2"/>
          <a:stretch>
            <a:fillRect/>
          </a:stretch>
        </p:blipFill>
        <p:spPr>
          <a:xfrm>
            <a:off x="3857821" y="442659"/>
            <a:ext cx="5132175" cy="4161997"/>
          </a:xfrm>
          <a:prstGeom prst="rect">
            <a:avLst/>
          </a:prstGeom>
        </p:spPr>
      </p:pic>
    </p:spTree>
    <p:extLst>
      <p:ext uri="{BB962C8B-B14F-4D97-AF65-F5344CB8AC3E}">
        <p14:creationId xmlns:p14="http://schemas.microsoft.com/office/powerpoint/2010/main" val="21083363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B3EEE21-99AB-41E2-8506-0416C359A57B}"/>
              </a:ext>
            </a:extLst>
          </p:cNvPr>
          <p:cNvSpPr/>
          <p:nvPr/>
        </p:nvSpPr>
        <p:spPr>
          <a:xfrm>
            <a:off x="239332" y="1577657"/>
            <a:ext cx="5170065" cy="2185214"/>
          </a:xfrm>
          <a:prstGeom prst="rect">
            <a:avLst/>
          </a:prstGeom>
        </p:spPr>
        <p:txBody>
          <a:bodyPr wrap="square">
            <a:spAutoFit/>
          </a:bodyPr>
          <a:lstStyle/>
          <a:p>
            <a:pPr algn="r"/>
            <a:r>
              <a:rPr lang="es-CO" dirty="0"/>
              <a:t/>
            </a:r>
            <a:br>
              <a:rPr lang="es-CO" dirty="0"/>
            </a:br>
            <a:r>
              <a:rPr lang="es-CO" sz="2000" dirty="0">
                <a:solidFill>
                  <a:srgbClr val="92D050"/>
                </a:solidFill>
              </a:rPr>
              <a:t>Anderson Vargas Pinto</a:t>
            </a:r>
          </a:p>
          <a:p>
            <a:pPr algn="r"/>
            <a:r>
              <a:rPr lang="es-CO" sz="2000" dirty="0">
                <a:solidFill>
                  <a:srgbClr val="92D050"/>
                </a:solidFill>
              </a:rPr>
              <a:t>                                              Mauricio </a:t>
            </a:r>
            <a:r>
              <a:rPr lang="es-CO" sz="2000" dirty="0" smtClean="0">
                <a:solidFill>
                  <a:srgbClr val="92D050"/>
                </a:solidFill>
              </a:rPr>
              <a:t>Guerrero</a:t>
            </a:r>
          </a:p>
          <a:p>
            <a:pPr algn="r"/>
            <a:r>
              <a:rPr lang="es-CO" sz="2000" dirty="0" smtClean="0">
                <a:solidFill>
                  <a:srgbClr val="92D050"/>
                </a:solidFill>
              </a:rPr>
              <a:t>Daniel Arturo Rojas</a:t>
            </a:r>
            <a:endParaRPr lang="es-CO" sz="2000" dirty="0">
              <a:solidFill>
                <a:srgbClr val="92D050"/>
              </a:solidFill>
            </a:endParaRPr>
          </a:p>
          <a:p>
            <a:pPr algn="r"/>
            <a:r>
              <a:rPr lang="es-CO" sz="2000" dirty="0">
                <a:solidFill>
                  <a:srgbClr val="92D050"/>
                </a:solidFill>
              </a:rPr>
              <a:t>                                             Nelson Castillo Rubio</a:t>
            </a:r>
          </a:p>
          <a:p>
            <a:pPr algn="r"/>
            <a:r>
              <a:rPr lang="es-CO" sz="2000" dirty="0">
                <a:solidFill>
                  <a:srgbClr val="92D050"/>
                </a:solidFill>
              </a:rPr>
              <a:t>Edwar Pinzon                                              </a:t>
            </a:r>
            <a:r>
              <a:rPr lang="es-CO" dirty="0">
                <a:solidFill>
                  <a:srgbClr val="92D050"/>
                </a:solidFill>
              </a:rPr>
              <a:t/>
            </a:r>
            <a:br>
              <a:rPr lang="es-CO" dirty="0">
                <a:solidFill>
                  <a:srgbClr val="92D050"/>
                </a:solidFill>
              </a:rPr>
            </a:br>
            <a:endParaRPr lang="es-CO" dirty="0">
              <a:solidFill>
                <a:srgbClr val="92D050"/>
              </a:solidFill>
            </a:endParaRPr>
          </a:p>
        </p:txBody>
      </p:sp>
    </p:spTree>
    <p:extLst>
      <p:ext uri="{BB962C8B-B14F-4D97-AF65-F5344CB8AC3E}">
        <p14:creationId xmlns:p14="http://schemas.microsoft.com/office/powerpoint/2010/main" val="30699729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111967" y="1973179"/>
            <a:ext cx="3311091" cy="1029903"/>
          </a:xfrm>
          <a:prstGeom prst="rect">
            <a:avLst/>
          </a:prstGeom>
        </p:spPr>
        <p:txBody>
          <a:bodyPr vert="horz" wrap="square" lIns="91440" tIns="45720" rIns="91440" bIns="45720" rtlCol="0" anchor="ctr">
            <a:noAutofit/>
          </a:bodyPr>
          <a:lstStyle/>
          <a:p>
            <a:pPr algn="ctr"/>
            <a:r>
              <a:rPr lang="es-CO" sz="2400" b="1" dirty="0">
                <a:solidFill>
                  <a:schemeClr val="bg1"/>
                </a:solidFill>
              </a:rPr>
              <a:t>ZONAS DE PARQUEO DE MOTOS Y BICICLETAS</a:t>
            </a:r>
            <a:endParaRPr lang="en-US" sz="2400" b="1" dirty="0">
              <a:solidFill>
                <a:schemeClr val="bg1"/>
              </a:solidFill>
            </a:endParaRPr>
          </a:p>
        </p:txBody>
      </p:sp>
      <p:pic>
        <p:nvPicPr>
          <p:cNvPr id="4" name="Marcador de contenido 3" descr="C:\Users\SOPORTEPQ\AppData\Local\Microsoft\Windows\INetCache\Content.Word\IMG-20161104-WA0017.jpg">
            <a:extLst>
              <a:ext uri="{FF2B5EF4-FFF2-40B4-BE49-F238E27FC236}">
                <a16:creationId xmlns:a16="http://schemas.microsoft.com/office/drawing/2014/main" id="{7E02948D-695C-4787-8DCA-1E499AB2D24E}"/>
              </a:ext>
            </a:extLst>
          </p:cNvPr>
          <p:cNvPicPr>
            <a:picLocks/>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67382" y="138954"/>
            <a:ext cx="2286000" cy="20887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magen 4" descr="C:\Users\SOPORTEPQ\AppData\Local\Microsoft\Windows\INetCache\Content.Word\IMG-20161104-WA0006.jpg">
            <a:extLst>
              <a:ext uri="{FF2B5EF4-FFF2-40B4-BE49-F238E27FC236}">
                <a16:creationId xmlns:a16="http://schemas.microsoft.com/office/drawing/2014/main" id="{F8271805-F467-45BE-A873-3BEA059BA79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67382" y="2571750"/>
            <a:ext cx="2286000" cy="21304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Imagen 5" descr="C:\Users\SOPORTEPQ\AppData\Local\Microsoft\Windows\INetCache\Content.Word\IMG-20161104-WA0007.jpg">
            <a:extLst>
              <a:ext uri="{FF2B5EF4-FFF2-40B4-BE49-F238E27FC236}">
                <a16:creationId xmlns:a16="http://schemas.microsoft.com/office/drawing/2014/main" id="{CA255030-A74A-4FBC-9189-A8D08FB2D37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354503" y="138954"/>
            <a:ext cx="2541848" cy="20887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Imagen 6" descr="C:\Users\SOPORTEPQ\AppData\Local\Microsoft\Windows\INetCache\Content.Word\IMG-20161104-WA0005.jpg">
            <a:extLst>
              <a:ext uri="{FF2B5EF4-FFF2-40B4-BE49-F238E27FC236}">
                <a16:creationId xmlns:a16="http://schemas.microsoft.com/office/drawing/2014/main" id="{27257C86-7319-49D5-9021-9D404619AF5F}"/>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54503" y="2571749"/>
            <a:ext cx="2541848" cy="21304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312843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973179" y="2107933"/>
            <a:ext cx="5149516" cy="779646"/>
          </a:xfrm>
          <a:prstGeom prst="rect">
            <a:avLst/>
          </a:prstGeom>
        </p:spPr>
        <p:txBody>
          <a:bodyPr vert="horz" wrap="square" lIns="91440" tIns="45720" rIns="91440" bIns="45720" rtlCol="0" anchor="ctr">
            <a:noAutofit/>
          </a:bodyPr>
          <a:lstStyle/>
          <a:p>
            <a:pPr algn="ctr"/>
            <a:r>
              <a:rPr lang="es-CO" sz="3600" b="1" dirty="0">
                <a:solidFill>
                  <a:srgbClr val="92D050"/>
                </a:solidFill>
              </a:rPr>
              <a:t>MAPA DE PROCESOS(BPMN)</a:t>
            </a:r>
            <a:endParaRPr lang="en-US" sz="3600" b="1" dirty="0">
              <a:solidFill>
                <a:srgbClr val="92D050"/>
              </a:solidFill>
            </a:endParaRPr>
          </a:p>
        </p:txBody>
      </p:sp>
    </p:spTree>
    <p:extLst>
      <p:ext uri="{BB962C8B-B14F-4D97-AF65-F5344CB8AC3E}">
        <p14:creationId xmlns:p14="http://schemas.microsoft.com/office/powerpoint/2010/main" val="11038720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755374" y="139148"/>
            <a:ext cx="7364896" cy="646043"/>
          </a:xfrm>
          <a:prstGeom prst="rect">
            <a:avLst/>
          </a:prstGeom>
        </p:spPr>
        <p:txBody>
          <a:bodyPr vert="horz" wrap="square" lIns="91440" tIns="45720" rIns="91440" bIns="45720" rtlCol="0" anchor="ctr">
            <a:noAutofit/>
          </a:bodyPr>
          <a:lstStyle/>
          <a:p>
            <a:pPr algn="ctr"/>
            <a:r>
              <a:rPr lang="es-CO" sz="3200" b="1" dirty="0">
                <a:solidFill>
                  <a:srgbClr val="92D050"/>
                </a:solidFill>
              </a:rPr>
              <a:t>MAPA DE PROCESOS IMPLEMENTADO</a:t>
            </a:r>
            <a:endParaRPr lang="en-US" sz="3200" b="1" dirty="0">
              <a:solidFill>
                <a:srgbClr val="92D050"/>
              </a:solidFill>
            </a:endParaRPr>
          </a:p>
        </p:txBody>
      </p:sp>
      <p:pic>
        <p:nvPicPr>
          <p:cNvPr id="4" name="Marcador de contenido 4">
            <a:extLst>
              <a:ext uri="{FF2B5EF4-FFF2-40B4-BE49-F238E27FC236}">
                <a16:creationId xmlns:a16="http://schemas.microsoft.com/office/drawing/2014/main" id="{CF4DF547-3657-4C03-A3DB-CBD54CD57CEF}"/>
              </a:ext>
            </a:extLst>
          </p:cNvPr>
          <p:cNvPicPr>
            <a:picLocks noChangeAspect="1"/>
          </p:cNvPicPr>
          <p:nvPr/>
        </p:nvPicPr>
        <p:blipFill rotWithShape="1">
          <a:blip r:embed="rId2"/>
          <a:srcRect t="10880" r="48882" b="19768"/>
          <a:stretch/>
        </p:blipFill>
        <p:spPr>
          <a:xfrm>
            <a:off x="-102637" y="997745"/>
            <a:ext cx="9162661" cy="4145755"/>
          </a:xfrm>
          <a:prstGeom prst="rect">
            <a:avLst/>
          </a:prstGeom>
        </p:spPr>
      </p:pic>
    </p:spTree>
    <p:extLst>
      <p:ext uri="{BB962C8B-B14F-4D97-AF65-F5344CB8AC3E}">
        <p14:creationId xmlns:p14="http://schemas.microsoft.com/office/powerpoint/2010/main" val="16785651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927017" y="2107148"/>
            <a:ext cx="5289966" cy="779646"/>
          </a:xfrm>
          <a:prstGeom prst="rect">
            <a:avLst/>
          </a:prstGeom>
        </p:spPr>
        <p:txBody>
          <a:bodyPr vert="horz" wrap="square" lIns="91440" tIns="45720" rIns="91440" bIns="45720" rtlCol="0" anchor="ctr">
            <a:noAutofit/>
          </a:bodyPr>
          <a:lstStyle/>
          <a:p>
            <a:pPr algn="ctr"/>
            <a:r>
              <a:rPr lang="es-CO" sz="3600" b="1" dirty="0">
                <a:solidFill>
                  <a:srgbClr val="92D050"/>
                </a:solidFill>
              </a:rPr>
              <a:t>SOFTWARE Y HARDWARE DEL CLIENTE(INVENTARIO)</a:t>
            </a:r>
            <a:endParaRPr lang="en-US" sz="3600" b="1" dirty="0">
              <a:solidFill>
                <a:srgbClr val="92D050"/>
              </a:solidFill>
            </a:endParaRPr>
          </a:p>
        </p:txBody>
      </p:sp>
    </p:spTree>
    <p:extLst>
      <p:ext uri="{BB962C8B-B14F-4D97-AF65-F5344CB8AC3E}">
        <p14:creationId xmlns:p14="http://schemas.microsoft.com/office/powerpoint/2010/main" val="21030220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574871" y="164502"/>
            <a:ext cx="8178163" cy="646043"/>
          </a:xfrm>
          <a:prstGeom prst="rect">
            <a:avLst/>
          </a:prstGeom>
        </p:spPr>
        <p:txBody>
          <a:bodyPr vert="horz" wrap="square" lIns="91440" tIns="45720" rIns="91440" bIns="45720" rtlCol="0" anchor="ctr">
            <a:noAutofit/>
          </a:bodyPr>
          <a:lstStyle/>
          <a:p>
            <a:pPr algn="ctr"/>
            <a:r>
              <a:rPr lang="en-US" sz="2800" b="1" dirty="0">
                <a:solidFill>
                  <a:srgbClr val="92D050"/>
                </a:solidFill>
              </a:rPr>
              <a:t>NO SE EVIDENCIA MANEJO DE SOFTWARE Y HARDWARE</a:t>
            </a:r>
          </a:p>
        </p:txBody>
      </p:sp>
      <p:pic>
        <p:nvPicPr>
          <p:cNvPr id="5" name="Marcador de contenido 3" descr="C:\Users\SOPORTEPQ\AppData\Local\Microsoft\Windows\INetCache\Content.Word\IMG-20161104-WA0011.jpg">
            <a:extLst>
              <a:ext uri="{FF2B5EF4-FFF2-40B4-BE49-F238E27FC236}">
                <a16:creationId xmlns:a16="http://schemas.microsoft.com/office/drawing/2014/main" id="{B7A0A2DB-01A9-4DC0-8B39-3F787B0EB2DF}"/>
              </a:ext>
            </a:extLst>
          </p:cNvPr>
          <p:cNvPicPr>
            <a:picLocks/>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4871" y="1227444"/>
            <a:ext cx="3862951" cy="34285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Imagen 5" descr="C:\Users\SOPORTEPQ\AppData\Local\Microsoft\Windows\INetCache\Content.Word\IMG-20161104-WA0009.jpg">
            <a:extLst>
              <a:ext uri="{FF2B5EF4-FFF2-40B4-BE49-F238E27FC236}">
                <a16:creationId xmlns:a16="http://schemas.microsoft.com/office/drawing/2014/main" id="{7154DE64-0ECB-46F1-9339-12C69B9810F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5107291" y="1010233"/>
            <a:ext cx="3428532" cy="38629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155569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872113" y="2269456"/>
            <a:ext cx="5399773" cy="604587"/>
          </a:xfrm>
          <a:prstGeom prst="rect">
            <a:avLst/>
          </a:prstGeom>
        </p:spPr>
        <p:txBody>
          <a:bodyPr vert="horz" wrap="square" lIns="91440" tIns="45720" rIns="91440" bIns="45720" rtlCol="0" anchor="ctr">
            <a:noAutofit/>
          </a:bodyPr>
          <a:lstStyle/>
          <a:p>
            <a:pPr algn="ctr"/>
            <a:r>
              <a:rPr lang="es-CO" sz="4800" b="1" dirty="0">
                <a:solidFill>
                  <a:srgbClr val="92D050"/>
                </a:solidFill>
              </a:rPr>
              <a:t>REQUERIMIENTOS</a:t>
            </a:r>
            <a:endParaRPr lang="en-US" sz="4800" b="1" dirty="0">
              <a:solidFill>
                <a:srgbClr val="92D050"/>
              </a:solidFill>
            </a:endParaRPr>
          </a:p>
        </p:txBody>
      </p:sp>
    </p:spTree>
    <p:extLst>
      <p:ext uri="{BB962C8B-B14F-4D97-AF65-F5344CB8AC3E}">
        <p14:creationId xmlns:p14="http://schemas.microsoft.com/office/powerpoint/2010/main" val="8624084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88758" y="2285999"/>
            <a:ext cx="3041583" cy="572703"/>
          </a:xfrm>
          <a:prstGeom prst="rect">
            <a:avLst/>
          </a:prstGeom>
        </p:spPr>
        <p:txBody>
          <a:bodyPr vert="horz" wrap="square" lIns="91440" tIns="45720" rIns="91440" bIns="45720" rtlCol="0" anchor="ctr">
            <a:noAutofit/>
          </a:bodyPr>
          <a:lstStyle/>
          <a:p>
            <a:pPr algn="l"/>
            <a:r>
              <a:rPr lang="es-CO" sz="2800" b="1" dirty="0">
                <a:solidFill>
                  <a:srgbClr val="92D050"/>
                </a:solidFill>
              </a:rPr>
              <a:t>REQUERIMIENTOS FUNCIONALES </a:t>
            </a:r>
            <a:endParaRPr lang="en-US" sz="2800" b="1" dirty="0">
              <a:solidFill>
                <a:srgbClr val="92D050"/>
              </a:solidFill>
            </a:endParaRPr>
          </a:p>
        </p:txBody>
      </p:sp>
      <p:graphicFrame>
        <p:nvGraphicFramePr>
          <p:cNvPr id="5" name="Tabla 4">
            <a:extLst>
              <a:ext uri="{FF2B5EF4-FFF2-40B4-BE49-F238E27FC236}">
                <a16:creationId xmlns:a16="http://schemas.microsoft.com/office/drawing/2014/main" id="{47FD6B81-902E-4719-8C98-2644C082C88D}"/>
              </a:ext>
            </a:extLst>
          </p:cNvPr>
          <p:cNvGraphicFramePr>
            <a:graphicFrameLocks noGrp="1"/>
          </p:cNvGraphicFramePr>
          <p:nvPr>
            <p:extLst>
              <p:ext uri="{D42A27DB-BD31-4B8C-83A1-F6EECF244321}">
                <p14:modId xmlns:p14="http://schemas.microsoft.com/office/powerpoint/2010/main" val="1630378249"/>
              </p:ext>
            </p:extLst>
          </p:nvPr>
        </p:nvGraphicFramePr>
        <p:xfrm>
          <a:off x="3944326" y="153888"/>
          <a:ext cx="4331925" cy="2318518"/>
        </p:xfrm>
        <a:graphic>
          <a:graphicData uri="http://schemas.openxmlformats.org/drawingml/2006/table">
            <a:tbl>
              <a:tblPr firstRow="1" firstCol="1" bandRow="1">
                <a:tableStyleId>{7DF18680-E054-41AD-8BC1-D1AEF772440D}</a:tableStyleId>
              </a:tblPr>
              <a:tblGrid>
                <a:gridCol w="1597728">
                  <a:extLst>
                    <a:ext uri="{9D8B030D-6E8A-4147-A177-3AD203B41FA5}">
                      <a16:colId xmlns:a16="http://schemas.microsoft.com/office/drawing/2014/main" val="20000"/>
                    </a:ext>
                  </a:extLst>
                </a:gridCol>
                <a:gridCol w="2734197">
                  <a:extLst>
                    <a:ext uri="{9D8B030D-6E8A-4147-A177-3AD203B41FA5}">
                      <a16:colId xmlns:a16="http://schemas.microsoft.com/office/drawing/2014/main" val="20001"/>
                    </a:ext>
                  </a:extLst>
                </a:gridCol>
              </a:tblGrid>
              <a:tr h="442765">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RF 01</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12158">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Autenticación del usuario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468237">
                <a:tc>
                  <a:txBody>
                    <a:bodyPr/>
                    <a:lstStyle/>
                    <a:p>
                      <a:pPr algn="l">
                        <a:spcAft>
                          <a:spcPts val="1200"/>
                        </a:spcAft>
                      </a:pPr>
                      <a:r>
                        <a:rPr lang="es-CO" sz="1200">
                          <a:effectLst/>
                        </a:rPr>
                        <a:t>Características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Los usuarios deberán identificarse para rectificar que se encuentran en la base de datos.</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595593">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El sistema podrá  ser consultado por el administrador y podrá consultar el registro del usuario en la base de datos.</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12158">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Alta</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bl>
          </a:graphicData>
        </a:graphic>
      </p:graphicFrame>
      <p:graphicFrame>
        <p:nvGraphicFramePr>
          <p:cNvPr id="6" name="Tabla 5">
            <a:extLst>
              <a:ext uri="{FF2B5EF4-FFF2-40B4-BE49-F238E27FC236}">
                <a16:creationId xmlns:a16="http://schemas.microsoft.com/office/drawing/2014/main" id="{E7900B02-766B-4207-9F2B-A120A21C6D64}"/>
              </a:ext>
            </a:extLst>
          </p:cNvPr>
          <p:cNvGraphicFramePr>
            <a:graphicFrameLocks noGrp="1"/>
          </p:cNvGraphicFramePr>
          <p:nvPr>
            <p:extLst>
              <p:ext uri="{D42A27DB-BD31-4B8C-83A1-F6EECF244321}">
                <p14:modId xmlns:p14="http://schemas.microsoft.com/office/powerpoint/2010/main" val="200180671"/>
              </p:ext>
            </p:extLst>
          </p:nvPr>
        </p:nvGraphicFramePr>
        <p:xfrm>
          <a:off x="3944328" y="2571750"/>
          <a:ext cx="4331926" cy="2422856"/>
        </p:xfrm>
        <a:graphic>
          <a:graphicData uri="http://schemas.openxmlformats.org/drawingml/2006/table">
            <a:tbl>
              <a:tblPr firstRow="1" firstCol="1" bandRow="1">
                <a:tableStyleId>{7DF18680-E054-41AD-8BC1-D1AEF772440D}</a:tableStyleId>
              </a:tblPr>
              <a:tblGrid>
                <a:gridCol w="1597729">
                  <a:extLst>
                    <a:ext uri="{9D8B030D-6E8A-4147-A177-3AD203B41FA5}">
                      <a16:colId xmlns:a16="http://schemas.microsoft.com/office/drawing/2014/main" val="20000"/>
                    </a:ext>
                  </a:extLst>
                </a:gridCol>
                <a:gridCol w="2734197">
                  <a:extLst>
                    <a:ext uri="{9D8B030D-6E8A-4147-A177-3AD203B41FA5}">
                      <a16:colId xmlns:a16="http://schemas.microsoft.com/office/drawing/2014/main" val="20001"/>
                    </a:ext>
                  </a:extLst>
                </a:gridCol>
              </a:tblGrid>
              <a:tr h="457078">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RF 02</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35949">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Registrar usuario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503923">
                <a:tc>
                  <a:txBody>
                    <a:bodyPr/>
                    <a:lstStyle/>
                    <a:p>
                      <a:pPr algn="l">
                        <a:spcAft>
                          <a:spcPts val="1200"/>
                        </a:spcAft>
                      </a:pPr>
                      <a:r>
                        <a:rPr lang="es-CO" sz="1200">
                          <a:effectLst/>
                        </a:rPr>
                        <a:t>Características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smtClean="0">
                          <a:effectLst/>
                        </a:rPr>
                        <a:t>Los</a:t>
                      </a:r>
                      <a:r>
                        <a:rPr lang="es-CO" sz="1200" baseline="0" dirty="0" smtClean="0">
                          <a:effectLst/>
                        </a:rPr>
                        <a:t> clientes</a:t>
                      </a:r>
                      <a:r>
                        <a:rPr lang="es-CO" sz="1200" dirty="0" smtClean="0">
                          <a:effectLst/>
                        </a:rPr>
                        <a:t> </a:t>
                      </a:r>
                      <a:r>
                        <a:rPr lang="es-CO" sz="1200" dirty="0">
                          <a:effectLst/>
                        </a:rPr>
                        <a:t>deberán registrarse  en la base de datos para poder ser identificados junto a su vehículo.</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685618">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El sistema podrá  ser gestionado </a:t>
                      </a:r>
                      <a:r>
                        <a:rPr lang="es-CO" sz="1200" dirty="0" smtClean="0">
                          <a:effectLst/>
                        </a:rPr>
                        <a:t>para </a:t>
                      </a:r>
                      <a:r>
                        <a:rPr lang="es-CO" sz="1200" dirty="0">
                          <a:effectLst/>
                        </a:rPr>
                        <a:t>ubicar los datos de identificación del vehículo y el usuario en la base de datos.</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35949">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5405188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uadroTexto 19"/>
          <p:cNvSpPr txBox="1"/>
          <p:nvPr/>
        </p:nvSpPr>
        <p:spPr>
          <a:xfrm>
            <a:off x="833376" y="335321"/>
            <a:ext cx="3738624" cy="400110"/>
          </a:xfrm>
          <a:prstGeom prst="rect">
            <a:avLst/>
          </a:prstGeom>
          <a:noFill/>
        </p:spPr>
        <p:txBody>
          <a:bodyPr wrap="square" rtlCol="0">
            <a:spAutoFit/>
          </a:bodyPr>
          <a:lstStyle/>
          <a:p>
            <a:r>
              <a:rPr lang="es-ES" sz="2000" b="1" dirty="0">
                <a:solidFill>
                  <a:srgbClr val="E8E6E8"/>
                </a:solidFill>
                <a:latin typeface="Calibri"/>
                <a:cs typeface="Calibri"/>
              </a:rPr>
              <a:t>REQUERIMIENTOS FUNCIONALES</a:t>
            </a:r>
          </a:p>
        </p:txBody>
      </p:sp>
      <p:graphicFrame>
        <p:nvGraphicFramePr>
          <p:cNvPr id="8" name="Tabla 7">
            <a:extLst>
              <a:ext uri="{FF2B5EF4-FFF2-40B4-BE49-F238E27FC236}">
                <a16:creationId xmlns:a16="http://schemas.microsoft.com/office/drawing/2014/main" id="{64B3ACEA-A99E-48ED-BC5C-A94A1DDC0531}"/>
              </a:ext>
            </a:extLst>
          </p:cNvPr>
          <p:cNvGraphicFramePr>
            <a:graphicFrameLocks noGrp="1"/>
          </p:cNvGraphicFramePr>
          <p:nvPr>
            <p:extLst>
              <p:ext uri="{D42A27DB-BD31-4B8C-83A1-F6EECF244321}">
                <p14:modId xmlns:p14="http://schemas.microsoft.com/office/powerpoint/2010/main" val="1203560405"/>
              </p:ext>
            </p:extLst>
          </p:nvPr>
        </p:nvGraphicFramePr>
        <p:xfrm>
          <a:off x="0" y="986804"/>
          <a:ext cx="4292082" cy="2377440"/>
        </p:xfrm>
        <a:graphic>
          <a:graphicData uri="http://schemas.openxmlformats.org/drawingml/2006/table">
            <a:tbl>
              <a:tblPr firstRow="1" firstCol="1" bandRow="1">
                <a:tableStyleId>{7DF18680-E054-41AD-8BC1-D1AEF772440D}</a:tableStyleId>
              </a:tblPr>
              <a:tblGrid>
                <a:gridCol w="1583034">
                  <a:extLst>
                    <a:ext uri="{9D8B030D-6E8A-4147-A177-3AD203B41FA5}">
                      <a16:colId xmlns:a16="http://schemas.microsoft.com/office/drawing/2014/main" val="20000"/>
                    </a:ext>
                  </a:extLst>
                </a:gridCol>
                <a:gridCol w="2709048">
                  <a:extLst>
                    <a:ext uri="{9D8B030D-6E8A-4147-A177-3AD203B41FA5}">
                      <a16:colId xmlns:a16="http://schemas.microsoft.com/office/drawing/2014/main" val="20001"/>
                    </a:ext>
                  </a:extLst>
                </a:gridCol>
              </a:tblGrid>
              <a:tr h="353695">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RF 03</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53695">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Registrar entrada y </a:t>
                      </a:r>
                      <a:r>
                        <a:rPr lang="es-CO" sz="1200" dirty="0" smtClean="0">
                          <a:effectLst/>
                        </a:rPr>
                        <a:t>salida del vehículo.</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530542">
                <a:tc>
                  <a:txBody>
                    <a:bodyPr/>
                    <a:lstStyle/>
                    <a:p>
                      <a:pPr algn="l">
                        <a:spcAft>
                          <a:spcPts val="1200"/>
                        </a:spcAft>
                      </a:pPr>
                      <a:r>
                        <a:rPr lang="es-CO" sz="1200" dirty="0">
                          <a:effectLst/>
                        </a:rPr>
                        <a:t>Características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El </a:t>
                      </a:r>
                      <a:r>
                        <a:rPr lang="es-CO" sz="1200" dirty="0" smtClean="0">
                          <a:effectLst/>
                        </a:rPr>
                        <a:t>usuario </a:t>
                      </a:r>
                      <a:r>
                        <a:rPr lang="es-CO" sz="1200" dirty="0">
                          <a:effectLst/>
                        </a:rPr>
                        <a:t>podrá registrar la entrada y salida del vehículo y su respectivo usuario.</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707390">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Principal proceso de servicio donde se gestiona la  información del inicio y final del lapso de permanencia del vehículo en el establecimiento.</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53695">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bl>
          </a:graphicData>
        </a:graphic>
      </p:graphicFrame>
      <p:graphicFrame>
        <p:nvGraphicFramePr>
          <p:cNvPr id="9" name="Tabla 8">
            <a:extLst>
              <a:ext uri="{FF2B5EF4-FFF2-40B4-BE49-F238E27FC236}">
                <a16:creationId xmlns:a16="http://schemas.microsoft.com/office/drawing/2014/main" id="{B61E3019-19BD-47AE-AD82-DAFB13EF96D5}"/>
              </a:ext>
            </a:extLst>
          </p:cNvPr>
          <p:cNvGraphicFramePr>
            <a:graphicFrameLocks noGrp="1"/>
          </p:cNvGraphicFramePr>
          <p:nvPr>
            <p:extLst>
              <p:ext uri="{D42A27DB-BD31-4B8C-83A1-F6EECF244321}">
                <p14:modId xmlns:p14="http://schemas.microsoft.com/office/powerpoint/2010/main" val="3906378540"/>
              </p:ext>
            </p:extLst>
          </p:nvPr>
        </p:nvGraphicFramePr>
        <p:xfrm>
          <a:off x="4402024" y="986804"/>
          <a:ext cx="4599064" cy="2377441"/>
        </p:xfrm>
        <a:graphic>
          <a:graphicData uri="http://schemas.openxmlformats.org/drawingml/2006/table">
            <a:tbl>
              <a:tblPr firstRow="1" firstCol="1" bandRow="1">
                <a:tableStyleId>{7DF18680-E054-41AD-8BC1-D1AEF772440D}</a:tableStyleId>
              </a:tblPr>
              <a:tblGrid>
                <a:gridCol w="1696256">
                  <a:extLst>
                    <a:ext uri="{9D8B030D-6E8A-4147-A177-3AD203B41FA5}">
                      <a16:colId xmlns:a16="http://schemas.microsoft.com/office/drawing/2014/main" val="20000"/>
                    </a:ext>
                  </a:extLst>
                </a:gridCol>
                <a:gridCol w="2902808">
                  <a:extLst>
                    <a:ext uri="{9D8B030D-6E8A-4147-A177-3AD203B41FA5}">
                      <a16:colId xmlns:a16="http://schemas.microsoft.com/office/drawing/2014/main" val="20001"/>
                    </a:ext>
                  </a:extLst>
                </a:gridCol>
              </a:tblGrid>
              <a:tr h="486257">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RF 04</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78237">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Consultar </a:t>
                      </a:r>
                      <a:r>
                        <a:rPr lang="es-CO" sz="1200" dirty="0" smtClean="0">
                          <a:effectLst/>
                        </a:rPr>
                        <a:t>información</a:t>
                      </a:r>
                      <a:r>
                        <a:rPr lang="es-CO" sz="1200" baseline="0" dirty="0" smtClean="0">
                          <a:effectLst/>
                        </a:rPr>
                        <a:t> solicitada del servicio del parqueadero.</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567355">
                <a:tc>
                  <a:txBody>
                    <a:bodyPr/>
                    <a:lstStyle/>
                    <a:p>
                      <a:pPr algn="l">
                        <a:spcAft>
                          <a:spcPts val="1200"/>
                        </a:spcAft>
                      </a:pPr>
                      <a:r>
                        <a:rPr lang="es-CO" sz="1200">
                          <a:effectLst/>
                        </a:rPr>
                        <a:t>Características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El sistema ofrecerá al usuario y al administrador información acerca del proceso y  valor del servicio.</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567355">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Muestra información de costos, procesos y la relación general entre usuario, servicio y administrador.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78237">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bl>
          </a:graphicData>
        </a:graphic>
      </p:graphicFrame>
      <p:graphicFrame>
        <p:nvGraphicFramePr>
          <p:cNvPr id="10" name="Tabla 9">
            <a:extLst>
              <a:ext uri="{FF2B5EF4-FFF2-40B4-BE49-F238E27FC236}">
                <a16:creationId xmlns:a16="http://schemas.microsoft.com/office/drawing/2014/main" id="{34B8DD6C-9DF1-43A4-AB9D-F9822C9A6CB7}"/>
              </a:ext>
            </a:extLst>
          </p:cNvPr>
          <p:cNvGraphicFramePr>
            <a:graphicFrameLocks noGrp="1"/>
          </p:cNvGraphicFramePr>
          <p:nvPr>
            <p:extLst>
              <p:ext uri="{D42A27DB-BD31-4B8C-83A1-F6EECF244321}">
                <p14:modId xmlns:p14="http://schemas.microsoft.com/office/powerpoint/2010/main" val="2126440889"/>
              </p:ext>
            </p:extLst>
          </p:nvPr>
        </p:nvGraphicFramePr>
        <p:xfrm>
          <a:off x="0" y="3431376"/>
          <a:ext cx="9001088" cy="1551248"/>
        </p:xfrm>
        <a:graphic>
          <a:graphicData uri="http://schemas.openxmlformats.org/drawingml/2006/table">
            <a:tbl>
              <a:tblPr firstRow="1" firstCol="1" bandRow="1">
                <a:tableStyleId>{7DF18680-E054-41AD-8BC1-D1AEF772440D}</a:tableStyleId>
              </a:tblPr>
              <a:tblGrid>
                <a:gridCol w="3319839">
                  <a:extLst>
                    <a:ext uri="{9D8B030D-6E8A-4147-A177-3AD203B41FA5}">
                      <a16:colId xmlns:a16="http://schemas.microsoft.com/office/drawing/2014/main" val="20000"/>
                    </a:ext>
                  </a:extLst>
                </a:gridCol>
                <a:gridCol w="5681249">
                  <a:extLst>
                    <a:ext uri="{9D8B030D-6E8A-4147-A177-3AD203B41FA5}">
                      <a16:colId xmlns:a16="http://schemas.microsoft.com/office/drawing/2014/main" val="20001"/>
                    </a:ext>
                  </a:extLst>
                </a:gridCol>
              </a:tblGrid>
              <a:tr h="281595">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RF 05</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281595">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smtClean="0">
                          <a:effectLst/>
                        </a:rPr>
                        <a:t>Ingresar y</a:t>
                      </a:r>
                      <a:r>
                        <a:rPr lang="es-CO" sz="1200" baseline="0" dirty="0" smtClean="0">
                          <a:effectLst/>
                        </a:rPr>
                        <a:t> actualizar </a:t>
                      </a:r>
                      <a:r>
                        <a:rPr lang="es-CO" sz="1200" dirty="0" smtClean="0">
                          <a:effectLst/>
                        </a:rPr>
                        <a:t>la información</a:t>
                      </a:r>
                      <a:r>
                        <a:rPr lang="es-CO" sz="1200" baseline="0" dirty="0" smtClean="0">
                          <a:effectLst/>
                        </a:rPr>
                        <a:t> </a:t>
                      </a:r>
                      <a:r>
                        <a:rPr lang="es-CO" sz="1200" dirty="0" smtClean="0">
                          <a:effectLst/>
                        </a:rPr>
                        <a:t>del registro </a:t>
                      </a:r>
                      <a:r>
                        <a:rPr lang="es-CO" sz="1200" dirty="0">
                          <a:effectLst/>
                        </a:rPr>
                        <a:t>del </a:t>
                      </a:r>
                      <a:r>
                        <a:rPr lang="es-CO" sz="1200" dirty="0" smtClean="0">
                          <a:effectLst/>
                        </a:rPr>
                        <a:t>vehículo.</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422392">
                <a:tc>
                  <a:txBody>
                    <a:bodyPr/>
                    <a:lstStyle/>
                    <a:p>
                      <a:pPr algn="l">
                        <a:spcAft>
                          <a:spcPts val="1200"/>
                        </a:spcAft>
                      </a:pPr>
                      <a:r>
                        <a:rPr lang="es-CO" sz="1200" dirty="0">
                          <a:effectLst/>
                        </a:rPr>
                        <a:t>Características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El sistema permitirá al </a:t>
                      </a:r>
                      <a:r>
                        <a:rPr lang="es-CO" sz="1200" dirty="0" smtClean="0">
                          <a:effectLst/>
                        </a:rPr>
                        <a:t>usuario registrar</a:t>
                      </a:r>
                      <a:r>
                        <a:rPr lang="es-CO" sz="1200" baseline="0" dirty="0" smtClean="0">
                          <a:effectLst/>
                        </a:rPr>
                        <a:t> y actualizar </a:t>
                      </a:r>
                      <a:r>
                        <a:rPr lang="es-CO" sz="1200" dirty="0" smtClean="0">
                          <a:effectLst/>
                        </a:rPr>
                        <a:t>la  información del</a:t>
                      </a:r>
                      <a:r>
                        <a:rPr lang="es-CO" sz="1200" baseline="0" dirty="0" smtClean="0">
                          <a:effectLst/>
                        </a:rPr>
                        <a:t> vehículo</a:t>
                      </a:r>
                      <a:r>
                        <a:rPr lang="es-CO" sz="1200" dirty="0" smtClean="0">
                          <a:effectLst/>
                        </a:rPr>
                        <a:t>.</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284071">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Permite al </a:t>
                      </a:r>
                      <a:r>
                        <a:rPr lang="es-CO" sz="1200" dirty="0" smtClean="0">
                          <a:effectLst/>
                        </a:rPr>
                        <a:t>usuario modificar </a:t>
                      </a:r>
                      <a:r>
                        <a:rPr lang="es-CO" sz="1200" dirty="0">
                          <a:effectLst/>
                        </a:rPr>
                        <a:t>datos, estado e información en general.</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281595">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3259627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uadroTexto 19"/>
          <p:cNvSpPr txBox="1"/>
          <p:nvPr/>
        </p:nvSpPr>
        <p:spPr>
          <a:xfrm>
            <a:off x="833376" y="335321"/>
            <a:ext cx="3738624" cy="400110"/>
          </a:xfrm>
          <a:prstGeom prst="rect">
            <a:avLst/>
          </a:prstGeom>
          <a:noFill/>
        </p:spPr>
        <p:txBody>
          <a:bodyPr wrap="square" rtlCol="0">
            <a:spAutoFit/>
          </a:bodyPr>
          <a:lstStyle/>
          <a:p>
            <a:r>
              <a:rPr lang="es-ES" sz="2000" b="1" dirty="0">
                <a:solidFill>
                  <a:srgbClr val="E8E6E8"/>
                </a:solidFill>
                <a:latin typeface="Calibri"/>
                <a:cs typeface="Calibri"/>
              </a:rPr>
              <a:t>REQUERIMIENTOS FUNCIONALES</a:t>
            </a:r>
          </a:p>
        </p:txBody>
      </p:sp>
      <p:graphicFrame>
        <p:nvGraphicFramePr>
          <p:cNvPr id="6" name="Tabla 5">
            <a:extLst>
              <a:ext uri="{FF2B5EF4-FFF2-40B4-BE49-F238E27FC236}">
                <a16:creationId xmlns:a16="http://schemas.microsoft.com/office/drawing/2014/main" id="{0B0C61AA-8CB0-4152-8B77-1DDCDC0B257F}"/>
              </a:ext>
            </a:extLst>
          </p:cNvPr>
          <p:cNvGraphicFramePr>
            <a:graphicFrameLocks noGrp="1"/>
          </p:cNvGraphicFramePr>
          <p:nvPr>
            <p:extLst>
              <p:ext uri="{D42A27DB-BD31-4B8C-83A1-F6EECF244321}">
                <p14:modId xmlns:p14="http://schemas.microsoft.com/office/powerpoint/2010/main" val="639025126"/>
              </p:ext>
            </p:extLst>
          </p:nvPr>
        </p:nvGraphicFramePr>
        <p:xfrm>
          <a:off x="0" y="1690618"/>
          <a:ext cx="4659761" cy="2291911"/>
        </p:xfrm>
        <a:graphic>
          <a:graphicData uri="http://schemas.openxmlformats.org/drawingml/2006/table">
            <a:tbl>
              <a:tblPr firstRow="1" firstCol="1" bandRow="1">
                <a:tableStyleId>{7DF18680-E054-41AD-8BC1-D1AEF772440D}</a:tableStyleId>
              </a:tblPr>
              <a:tblGrid>
                <a:gridCol w="1718643">
                  <a:extLst>
                    <a:ext uri="{9D8B030D-6E8A-4147-A177-3AD203B41FA5}">
                      <a16:colId xmlns:a16="http://schemas.microsoft.com/office/drawing/2014/main" val="20000"/>
                    </a:ext>
                  </a:extLst>
                </a:gridCol>
                <a:gridCol w="2941118">
                  <a:extLst>
                    <a:ext uri="{9D8B030D-6E8A-4147-A177-3AD203B41FA5}">
                      <a16:colId xmlns:a16="http://schemas.microsoft.com/office/drawing/2014/main" val="20001"/>
                    </a:ext>
                  </a:extLst>
                </a:gridCol>
              </a:tblGrid>
              <a:tr h="351006">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RF 06</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51006">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Generar </a:t>
                      </a:r>
                      <a:r>
                        <a:rPr lang="es-CO" sz="1200" dirty="0" smtClean="0">
                          <a:effectLst/>
                        </a:rPr>
                        <a:t>factura de</a:t>
                      </a:r>
                      <a:r>
                        <a:rPr lang="es-CO" sz="1200" baseline="0" dirty="0" smtClean="0">
                          <a:effectLst/>
                        </a:rPr>
                        <a:t> cobro</a:t>
                      </a:r>
                      <a:r>
                        <a:rPr lang="es-CO" sz="1200" dirty="0" smtClean="0">
                          <a:effectLst/>
                        </a:rPr>
                        <a:t>.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526510">
                <a:tc>
                  <a:txBody>
                    <a:bodyPr/>
                    <a:lstStyle/>
                    <a:p>
                      <a:pPr algn="l">
                        <a:spcAft>
                          <a:spcPts val="1200"/>
                        </a:spcAft>
                      </a:pPr>
                      <a:r>
                        <a:rPr lang="es-CO" sz="1200">
                          <a:effectLst/>
                        </a:rPr>
                        <a:t>Características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El </a:t>
                      </a:r>
                      <a:r>
                        <a:rPr lang="es-CO" sz="1200" dirty="0" smtClean="0">
                          <a:effectLst/>
                        </a:rPr>
                        <a:t>usuario </a:t>
                      </a:r>
                      <a:r>
                        <a:rPr lang="es-CO" sz="1200" dirty="0">
                          <a:effectLst/>
                        </a:rPr>
                        <a:t>podrá </a:t>
                      </a:r>
                      <a:r>
                        <a:rPr lang="es-CO" sz="1200" dirty="0" smtClean="0">
                          <a:effectLst/>
                        </a:rPr>
                        <a:t>generar la factura de </a:t>
                      </a:r>
                      <a:r>
                        <a:rPr lang="es-CO" sz="1200" dirty="0">
                          <a:effectLst/>
                        </a:rPr>
                        <a:t>cobro de acuerdo al tiempo de permanencia del vehículo en el establecimiento.</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526510">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Proceso por el cual el </a:t>
                      </a:r>
                      <a:r>
                        <a:rPr lang="es-CO" sz="1200" dirty="0" smtClean="0">
                          <a:effectLst/>
                        </a:rPr>
                        <a:t>usuario generará la factura de </a:t>
                      </a:r>
                      <a:r>
                        <a:rPr lang="es-CO" sz="1200" dirty="0">
                          <a:effectLst/>
                        </a:rPr>
                        <a:t>cobro respecto al tiempo de permanencia del vehículo.</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463111">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bl>
          </a:graphicData>
        </a:graphic>
      </p:graphicFrame>
      <p:graphicFrame>
        <p:nvGraphicFramePr>
          <p:cNvPr id="7" name="Tabla 6">
            <a:extLst>
              <a:ext uri="{FF2B5EF4-FFF2-40B4-BE49-F238E27FC236}">
                <a16:creationId xmlns:a16="http://schemas.microsoft.com/office/drawing/2014/main" id="{FEEA159B-3D63-4B9A-A507-11286D0934BE}"/>
              </a:ext>
            </a:extLst>
          </p:cNvPr>
          <p:cNvGraphicFramePr>
            <a:graphicFrameLocks noGrp="1"/>
          </p:cNvGraphicFramePr>
          <p:nvPr>
            <p:extLst>
              <p:ext uri="{D42A27DB-BD31-4B8C-83A1-F6EECF244321}">
                <p14:modId xmlns:p14="http://schemas.microsoft.com/office/powerpoint/2010/main" val="1140758912"/>
              </p:ext>
            </p:extLst>
          </p:nvPr>
        </p:nvGraphicFramePr>
        <p:xfrm>
          <a:off x="4777273" y="1690618"/>
          <a:ext cx="4208107" cy="2291910"/>
        </p:xfrm>
        <a:graphic>
          <a:graphicData uri="http://schemas.openxmlformats.org/drawingml/2006/table">
            <a:tbl>
              <a:tblPr firstRow="1" firstCol="1" bandRow="1">
                <a:tableStyleId>{7DF18680-E054-41AD-8BC1-D1AEF772440D}</a:tableStyleId>
              </a:tblPr>
              <a:tblGrid>
                <a:gridCol w="1552061">
                  <a:extLst>
                    <a:ext uri="{9D8B030D-6E8A-4147-A177-3AD203B41FA5}">
                      <a16:colId xmlns:a16="http://schemas.microsoft.com/office/drawing/2014/main" val="20000"/>
                    </a:ext>
                  </a:extLst>
                </a:gridCol>
                <a:gridCol w="2656046">
                  <a:extLst>
                    <a:ext uri="{9D8B030D-6E8A-4147-A177-3AD203B41FA5}">
                      <a16:colId xmlns:a16="http://schemas.microsoft.com/office/drawing/2014/main" val="20001"/>
                    </a:ext>
                  </a:extLst>
                </a:gridCol>
              </a:tblGrid>
              <a:tr h="377924">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RF 07</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86046">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Reporte de </a:t>
                      </a:r>
                      <a:r>
                        <a:rPr lang="es-CO" sz="1200" dirty="0" smtClean="0">
                          <a:effectLst/>
                        </a:rPr>
                        <a:t>ingresos</a:t>
                      </a:r>
                      <a:r>
                        <a:rPr lang="es-CO" sz="1200" baseline="0" dirty="0" smtClean="0">
                          <a:effectLst/>
                        </a:rPr>
                        <a:t> y salidas de vehículos.</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386046">
                <a:tc>
                  <a:txBody>
                    <a:bodyPr/>
                    <a:lstStyle/>
                    <a:p>
                      <a:pPr algn="l">
                        <a:spcAft>
                          <a:spcPts val="1200"/>
                        </a:spcAft>
                      </a:pPr>
                      <a:r>
                        <a:rPr lang="es-CO" sz="1200">
                          <a:effectLst/>
                        </a:rPr>
                        <a:t>Características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Permite acceder a </a:t>
                      </a:r>
                      <a:r>
                        <a:rPr lang="es-CO" sz="1200" dirty="0" smtClean="0">
                          <a:effectLst/>
                        </a:rPr>
                        <a:t>un histórico </a:t>
                      </a:r>
                      <a:r>
                        <a:rPr lang="es-CO" sz="1200" dirty="0">
                          <a:effectLst/>
                        </a:rPr>
                        <a:t>de los </a:t>
                      </a:r>
                      <a:r>
                        <a:rPr lang="es-CO" sz="1200" dirty="0" smtClean="0">
                          <a:effectLst/>
                        </a:rPr>
                        <a:t>ingresos y salidas</a:t>
                      </a:r>
                      <a:r>
                        <a:rPr lang="es-CO" sz="1200" baseline="0" dirty="0" smtClean="0">
                          <a:effectLst/>
                        </a:rPr>
                        <a:t> de los vehículos</a:t>
                      </a:r>
                      <a:r>
                        <a:rPr lang="es-CO" sz="1200" dirty="0" smtClean="0">
                          <a:effectLst/>
                        </a:rPr>
                        <a:t>.</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755848">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Permite </a:t>
                      </a:r>
                      <a:r>
                        <a:rPr lang="es-CO" sz="1200" dirty="0" smtClean="0">
                          <a:effectLst/>
                        </a:rPr>
                        <a:t>al</a:t>
                      </a:r>
                      <a:r>
                        <a:rPr lang="es-CO" sz="1200" baseline="0" dirty="0" smtClean="0">
                          <a:effectLst/>
                        </a:rPr>
                        <a:t> usuario</a:t>
                      </a:r>
                      <a:r>
                        <a:rPr lang="es-CO" sz="1200" dirty="0" smtClean="0">
                          <a:effectLst/>
                        </a:rPr>
                        <a:t> </a:t>
                      </a:r>
                      <a:r>
                        <a:rPr lang="es-CO" sz="1200" dirty="0">
                          <a:effectLst/>
                        </a:rPr>
                        <a:t>un acceso a la información relacionada con </a:t>
                      </a:r>
                      <a:r>
                        <a:rPr lang="es-CO" sz="1200" dirty="0" smtClean="0">
                          <a:effectLst/>
                        </a:rPr>
                        <a:t>los</a:t>
                      </a:r>
                      <a:r>
                        <a:rPr lang="es-CO" sz="1200" baseline="0" dirty="0" smtClean="0">
                          <a:effectLst/>
                        </a:rPr>
                        <a:t> ingresos y salidas </a:t>
                      </a:r>
                      <a:r>
                        <a:rPr lang="es-CO" sz="1200" dirty="0" smtClean="0">
                          <a:effectLst/>
                        </a:rPr>
                        <a:t>diarias</a:t>
                      </a:r>
                      <a:r>
                        <a:rPr lang="es-CO" sz="1200" baseline="0" dirty="0" smtClean="0">
                          <a:effectLst/>
                        </a:rPr>
                        <a:t> de cada vehículo que hace uso del parqueadero</a:t>
                      </a:r>
                      <a:r>
                        <a:rPr lang="es-CO" sz="1200" dirty="0" smtClean="0">
                          <a:effectLst/>
                        </a:rPr>
                        <a:t>.</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86046">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8292623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533478" y="2012401"/>
            <a:ext cx="2789280" cy="830997"/>
          </a:xfrm>
          <a:prstGeom prst="rect">
            <a:avLst/>
          </a:prstGeom>
          <a:noFill/>
        </p:spPr>
        <p:txBody>
          <a:bodyPr wrap="square" rtlCol="0">
            <a:spAutoFit/>
          </a:bodyPr>
          <a:lstStyle/>
          <a:p>
            <a:pPr algn="ctr"/>
            <a:r>
              <a:rPr lang="es-ES" sz="2400" b="1" dirty="0">
                <a:solidFill>
                  <a:schemeClr val="bg1"/>
                </a:solidFill>
                <a:latin typeface="Calibri"/>
                <a:cs typeface="Calibri"/>
              </a:rPr>
              <a:t>REQUERIMIENTOS NO FUNCIONALES </a:t>
            </a:r>
          </a:p>
        </p:txBody>
      </p:sp>
      <p:graphicFrame>
        <p:nvGraphicFramePr>
          <p:cNvPr id="6" name="Tabla 5">
            <a:extLst>
              <a:ext uri="{FF2B5EF4-FFF2-40B4-BE49-F238E27FC236}">
                <a16:creationId xmlns:a16="http://schemas.microsoft.com/office/drawing/2014/main" id="{12D1AE26-CF4D-4363-855E-E9FAD9BC0947}"/>
              </a:ext>
            </a:extLst>
          </p:cNvPr>
          <p:cNvGraphicFramePr>
            <a:graphicFrameLocks noGrp="1"/>
          </p:cNvGraphicFramePr>
          <p:nvPr>
            <p:extLst>
              <p:ext uri="{D42A27DB-BD31-4B8C-83A1-F6EECF244321}">
                <p14:modId xmlns:p14="http://schemas.microsoft.com/office/powerpoint/2010/main" val="2441622223"/>
              </p:ext>
            </p:extLst>
          </p:nvPr>
        </p:nvGraphicFramePr>
        <p:xfrm>
          <a:off x="3943234" y="291322"/>
          <a:ext cx="4958170" cy="2133323"/>
        </p:xfrm>
        <a:graphic>
          <a:graphicData uri="http://schemas.openxmlformats.org/drawingml/2006/table">
            <a:tbl>
              <a:tblPr firstRow="1" firstCol="1" bandRow="1">
                <a:tableStyleId>{93296810-A885-4BE3-A3E7-6D5BEEA58F35}</a:tableStyleId>
              </a:tblPr>
              <a:tblGrid>
                <a:gridCol w="1828703">
                  <a:extLst>
                    <a:ext uri="{9D8B030D-6E8A-4147-A177-3AD203B41FA5}">
                      <a16:colId xmlns:a16="http://schemas.microsoft.com/office/drawing/2014/main" val="20000"/>
                    </a:ext>
                  </a:extLst>
                </a:gridCol>
                <a:gridCol w="3129467">
                  <a:extLst>
                    <a:ext uri="{9D8B030D-6E8A-4147-A177-3AD203B41FA5}">
                      <a16:colId xmlns:a16="http://schemas.microsoft.com/office/drawing/2014/main" val="20001"/>
                    </a:ext>
                  </a:extLst>
                </a:gridCol>
              </a:tblGrid>
              <a:tr h="387877">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RNF 01</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87877">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Interfaz del sistema.</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581815">
                <a:tc>
                  <a:txBody>
                    <a:bodyPr/>
                    <a:lstStyle/>
                    <a:p>
                      <a:pPr algn="l">
                        <a:spcAft>
                          <a:spcPts val="1200"/>
                        </a:spcAft>
                      </a:pPr>
                      <a:r>
                        <a:rPr lang="es-CO" sz="1200" dirty="0">
                          <a:effectLst/>
                        </a:rPr>
                        <a:t>Características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El sistema presentara una interfaz sencilla para el fácil manejo de los usuarios registrados en el  sistema.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87877">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El sistema cuenta con una interfaz llamativa y  sencilla de utilizar.</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87877">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bl>
          </a:graphicData>
        </a:graphic>
      </p:graphicFrame>
      <p:graphicFrame>
        <p:nvGraphicFramePr>
          <p:cNvPr id="7" name="Tabla 6">
            <a:extLst>
              <a:ext uri="{FF2B5EF4-FFF2-40B4-BE49-F238E27FC236}">
                <a16:creationId xmlns:a16="http://schemas.microsoft.com/office/drawing/2014/main" id="{21AFDAAD-3188-48EB-BC3B-0837B0F68862}"/>
              </a:ext>
            </a:extLst>
          </p:cNvPr>
          <p:cNvGraphicFramePr>
            <a:graphicFrameLocks noGrp="1"/>
          </p:cNvGraphicFramePr>
          <p:nvPr>
            <p:extLst>
              <p:ext uri="{D42A27DB-BD31-4B8C-83A1-F6EECF244321}">
                <p14:modId xmlns:p14="http://schemas.microsoft.com/office/powerpoint/2010/main" val="2206185102"/>
              </p:ext>
            </p:extLst>
          </p:nvPr>
        </p:nvGraphicFramePr>
        <p:xfrm>
          <a:off x="3943234" y="2571751"/>
          <a:ext cx="4958170" cy="2472004"/>
        </p:xfrm>
        <a:graphic>
          <a:graphicData uri="http://schemas.openxmlformats.org/drawingml/2006/table">
            <a:tbl>
              <a:tblPr firstRow="1" firstCol="1" bandRow="1">
                <a:tableStyleId>{93296810-A885-4BE3-A3E7-6D5BEEA58F35}</a:tableStyleId>
              </a:tblPr>
              <a:tblGrid>
                <a:gridCol w="1828704">
                  <a:extLst>
                    <a:ext uri="{9D8B030D-6E8A-4147-A177-3AD203B41FA5}">
                      <a16:colId xmlns:a16="http://schemas.microsoft.com/office/drawing/2014/main" val="20000"/>
                    </a:ext>
                  </a:extLst>
                </a:gridCol>
                <a:gridCol w="3129466">
                  <a:extLst>
                    <a:ext uri="{9D8B030D-6E8A-4147-A177-3AD203B41FA5}">
                      <a16:colId xmlns:a16="http://schemas.microsoft.com/office/drawing/2014/main" val="20001"/>
                    </a:ext>
                  </a:extLst>
                </a:gridCol>
              </a:tblGrid>
              <a:tr h="350816">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RNF 02</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21602">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Mantenimiento del sistema.</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643204">
                <a:tc>
                  <a:txBody>
                    <a:bodyPr/>
                    <a:lstStyle/>
                    <a:p>
                      <a:pPr algn="l">
                        <a:spcAft>
                          <a:spcPts val="1200"/>
                        </a:spcAft>
                      </a:pPr>
                      <a:r>
                        <a:rPr lang="es-CO" sz="1200">
                          <a:effectLst/>
                        </a:rPr>
                        <a:t>Características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El sistema contara con </a:t>
                      </a:r>
                      <a:r>
                        <a:rPr lang="es-CO" sz="1200" dirty="0" smtClean="0">
                          <a:effectLst/>
                        </a:rPr>
                        <a:t>un</a:t>
                      </a:r>
                      <a:r>
                        <a:rPr lang="es-CO" sz="1200" baseline="0" dirty="0" smtClean="0">
                          <a:effectLst/>
                        </a:rPr>
                        <a:t> manual de usuario </a:t>
                      </a:r>
                      <a:r>
                        <a:rPr lang="es-CO" sz="1200" dirty="0" smtClean="0">
                          <a:effectLst/>
                        </a:rPr>
                        <a:t>y </a:t>
                      </a:r>
                      <a:r>
                        <a:rPr lang="es-CO" sz="1200" dirty="0">
                          <a:effectLst/>
                        </a:rPr>
                        <a:t>un </a:t>
                      </a:r>
                      <a:r>
                        <a:rPr lang="es-CO" sz="1200" dirty="0" smtClean="0">
                          <a:effectLst/>
                        </a:rPr>
                        <a:t>manual</a:t>
                      </a:r>
                      <a:r>
                        <a:rPr lang="es-CO" sz="1200" baseline="0" dirty="0" smtClean="0">
                          <a:effectLst/>
                        </a:rPr>
                        <a:t> técnico</a:t>
                      </a:r>
                      <a:r>
                        <a:rPr lang="es-CO" sz="1200" dirty="0" smtClean="0">
                          <a:effectLst/>
                        </a:rPr>
                        <a:t> </a:t>
                      </a:r>
                      <a:r>
                        <a:rPr lang="es-CO" sz="1200" dirty="0">
                          <a:effectLst/>
                        </a:rPr>
                        <a:t>para facilitar los mantenimientos que serán realizados por el administrador.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643204">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El sistema dispondrá de una documentación fácilmente actualizable que permitirá realizar  las operaciones con el menor esfuerzo posible.</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21602">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4441387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821068" y="2603817"/>
            <a:ext cx="914400" cy="914400"/>
          </a:xfrm>
          <a:prstGeom prst="rect">
            <a:avLst/>
          </a:prstGeom>
        </p:spPr>
        <p:txBody>
          <a:bodyPr vert="horz" wrap="none" lIns="91440" tIns="45720" rIns="91440" bIns="45720" rtlCol="0" anchor="ctr">
            <a:noAutofit/>
          </a:bodyPr>
          <a:lstStyle/>
          <a:p>
            <a:pPr algn="l"/>
            <a:endParaRPr lang="es-ES" sz="8000" b="1" dirty="0">
              <a:solidFill>
                <a:srgbClr val="92D050"/>
              </a:solidFill>
            </a:endParaRPr>
          </a:p>
        </p:txBody>
      </p:sp>
      <p:sp>
        <p:nvSpPr>
          <p:cNvPr id="8" name="CuadroTexto 7"/>
          <p:cNvSpPr txBox="1"/>
          <p:nvPr/>
        </p:nvSpPr>
        <p:spPr>
          <a:xfrm>
            <a:off x="3051551" y="2163387"/>
            <a:ext cx="1977542" cy="430887"/>
          </a:xfrm>
          <a:prstGeom prst="rect">
            <a:avLst/>
          </a:prstGeom>
          <a:noFill/>
        </p:spPr>
        <p:txBody>
          <a:bodyPr wrap="square" rtlCol="0">
            <a:spAutoFit/>
          </a:bodyPr>
          <a:lstStyle/>
          <a:p>
            <a:pPr algn="ctr"/>
            <a:r>
              <a:rPr lang="es-ES" sz="2200" b="1" dirty="0">
                <a:solidFill>
                  <a:schemeClr val="bg1"/>
                </a:solidFill>
                <a:latin typeface="Calibri"/>
                <a:cs typeface="Calibri"/>
              </a:rPr>
              <a:t>Contenido</a:t>
            </a:r>
          </a:p>
        </p:txBody>
      </p:sp>
      <p:pic>
        <p:nvPicPr>
          <p:cNvPr id="9" name="Imagen 8"/>
          <p:cNvPicPr>
            <a:picLocks noChangeAspect="1"/>
          </p:cNvPicPr>
          <p:nvPr/>
        </p:nvPicPr>
        <p:blipFill>
          <a:blip r:embed="rId3"/>
          <a:stretch>
            <a:fillRect/>
          </a:stretch>
        </p:blipFill>
        <p:spPr>
          <a:xfrm>
            <a:off x="3211651" y="2603816"/>
            <a:ext cx="1623042" cy="45719"/>
          </a:xfrm>
          <a:prstGeom prst="rect">
            <a:avLst/>
          </a:prstGeom>
        </p:spPr>
      </p:pic>
      <p:sp>
        <p:nvSpPr>
          <p:cNvPr id="10" name="CuadroTexto 9"/>
          <p:cNvSpPr txBox="1"/>
          <p:nvPr/>
        </p:nvSpPr>
        <p:spPr>
          <a:xfrm>
            <a:off x="470549" y="2140863"/>
            <a:ext cx="1977542" cy="769441"/>
          </a:xfrm>
          <a:prstGeom prst="rect">
            <a:avLst/>
          </a:prstGeom>
          <a:noFill/>
        </p:spPr>
        <p:txBody>
          <a:bodyPr wrap="square" rtlCol="0">
            <a:spAutoFit/>
          </a:bodyPr>
          <a:lstStyle/>
          <a:p>
            <a:pPr algn="ctr"/>
            <a:r>
              <a:rPr lang="es-ES" sz="2200" b="1" dirty="0">
                <a:solidFill>
                  <a:schemeClr val="bg1"/>
                </a:solidFill>
                <a:latin typeface="Calibri"/>
                <a:cs typeface="Calibri"/>
              </a:rPr>
              <a:t>Componente Metodológico</a:t>
            </a:r>
          </a:p>
        </p:txBody>
      </p:sp>
      <p:sp>
        <p:nvSpPr>
          <p:cNvPr id="12" name="CuadroTexto 11"/>
          <p:cNvSpPr txBox="1"/>
          <p:nvPr/>
        </p:nvSpPr>
        <p:spPr>
          <a:xfrm>
            <a:off x="5632553" y="1665871"/>
            <a:ext cx="3611172" cy="2262158"/>
          </a:xfrm>
          <a:prstGeom prst="rect">
            <a:avLst/>
          </a:prstGeom>
          <a:noFill/>
        </p:spPr>
        <p:txBody>
          <a:bodyPr wrap="square" rtlCol="0">
            <a:spAutoFit/>
          </a:bodyPr>
          <a:lstStyle/>
          <a:p>
            <a:pPr lvl="0"/>
            <a:r>
              <a:rPr lang="es-CO" sz="2000" dirty="0">
                <a:solidFill>
                  <a:schemeClr val="bg1">
                    <a:lumMod val="50000"/>
                  </a:schemeClr>
                </a:solidFill>
              </a:rPr>
              <a:t>1. Idea del Proyecto.</a:t>
            </a:r>
          </a:p>
          <a:p>
            <a:r>
              <a:rPr lang="es-CO" sz="2000" dirty="0">
                <a:solidFill>
                  <a:schemeClr val="bg1">
                    <a:lumMod val="50000"/>
                  </a:schemeClr>
                </a:solidFill>
              </a:rPr>
              <a:t>2. Objetivo general.</a:t>
            </a:r>
          </a:p>
          <a:p>
            <a:pPr lvl="0"/>
            <a:r>
              <a:rPr lang="es-CO" sz="2000" dirty="0">
                <a:solidFill>
                  <a:schemeClr val="bg1">
                    <a:lumMod val="50000"/>
                  </a:schemeClr>
                </a:solidFill>
              </a:rPr>
              <a:t>3. Objetivos específicos.</a:t>
            </a:r>
          </a:p>
          <a:p>
            <a:r>
              <a:rPr lang="es-CO" sz="2000" dirty="0">
                <a:solidFill>
                  <a:schemeClr val="bg1">
                    <a:lumMod val="50000"/>
                  </a:schemeClr>
                </a:solidFill>
              </a:rPr>
              <a:t>4. Planteamiento. </a:t>
            </a:r>
          </a:p>
          <a:p>
            <a:pPr lvl="0"/>
            <a:r>
              <a:rPr lang="es-CO" sz="2000" dirty="0">
                <a:solidFill>
                  <a:schemeClr val="bg1">
                    <a:lumMod val="50000"/>
                  </a:schemeClr>
                </a:solidFill>
              </a:rPr>
              <a:t>5. Alcances y limitaciones. </a:t>
            </a:r>
          </a:p>
          <a:p>
            <a:pPr lvl="0"/>
            <a:r>
              <a:rPr lang="es-CO" sz="2000" dirty="0">
                <a:solidFill>
                  <a:schemeClr val="bg1">
                    <a:lumMod val="50000"/>
                  </a:schemeClr>
                </a:solidFill>
              </a:rPr>
              <a:t>6. Justificación.</a:t>
            </a:r>
          </a:p>
          <a:p>
            <a:r>
              <a:rPr lang="es-CO" sz="1050" dirty="0"/>
              <a:t/>
            </a:r>
            <a:br>
              <a:rPr lang="es-CO" sz="1050" dirty="0"/>
            </a:br>
            <a:endParaRPr lang="es-ES" sz="1050" dirty="0">
              <a:solidFill>
                <a:srgbClr val="5E5C5D"/>
              </a:solidFill>
              <a:latin typeface="Calibri"/>
              <a:cs typeface="Calibri"/>
            </a:endParaRPr>
          </a:p>
        </p:txBody>
      </p:sp>
      <p:pic>
        <p:nvPicPr>
          <p:cNvPr id="13" name="Imagen 12"/>
          <p:cNvPicPr>
            <a:picLocks/>
          </p:cNvPicPr>
          <p:nvPr/>
        </p:nvPicPr>
        <p:blipFill>
          <a:blip r:embed="rId4"/>
          <a:stretch>
            <a:fillRect/>
          </a:stretch>
        </p:blipFill>
        <p:spPr>
          <a:xfrm>
            <a:off x="5598254" y="1401644"/>
            <a:ext cx="36000" cy="2340211"/>
          </a:xfrm>
          <a:prstGeom prst="rect">
            <a:avLst/>
          </a:prstGeom>
        </p:spPr>
      </p:pic>
    </p:spTree>
    <p:extLst>
      <p:ext uri="{BB962C8B-B14F-4D97-AF65-F5344CB8AC3E}">
        <p14:creationId xmlns:p14="http://schemas.microsoft.com/office/powerpoint/2010/main" val="41262906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309D86FA-634A-4B00-9220-C3DEB5FAE384}"/>
              </a:ext>
            </a:extLst>
          </p:cNvPr>
          <p:cNvSpPr txBox="1"/>
          <p:nvPr/>
        </p:nvSpPr>
        <p:spPr>
          <a:xfrm>
            <a:off x="833376" y="335321"/>
            <a:ext cx="4252974" cy="400110"/>
          </a:xfrm>
          <a:prstGeom prst="rect">
            <a:avLst/>
          </a:prstGeom>
          <a:noFill/>
        </p:spPr>
        <p:txBody>
          <a:bodyPr wrap="square" rtlCol="0">
            <a:spAutoFit/>
          </a:bodyPr>
          <a:lstStyle/>
          <a:p>
            <a:r>
              <a:rPr lang="es-ES" sz="2000" b="1" dirty="0">
                <a:solidFill>
                  <a:srgbClr val="E8E6E8"/>
                </a:solidFill>
                <a:latin typeface="Calibri"/>
                <a:cs typeface="Calibri"/>
              </a:rPr>
              <a:t>REQUERIMIENTOS NO FUNCIONALES</a:t>
            </a:r>
          </a:p>
        </p:txBody>
      </p:sp>
      <p:graphicFrame>
        <p:nvGraphicFramePr>
          <p:cNvPr id="3" name="Tabla 2">
            <a:extLst>
              <a:ext uri="{FF2B5EF4-FFF2-40B4-BE49-F238E27FC236}">
                <a16:creationId xmlns:a16="http://schemas.microsoft.com/office/drawing/2014/main" id="{D5ACDCE6-1DF1-4AC1-82F3-11B255BA05E2}"/>
              </a:ext>
            </a:extLst>
          </p:cNvPr>
          <p:cNvGraphicFramePr>
            <a:graphicFrameLocks noGrp="1"/>
          </p:cNvGraphicFramePr>
          <p:nvPr>
            <p:extLst>
              <p:ext uri="{D42A27DB-BD31-4B8C-83A1-F6EECF244321}">
                <p14:modId xmlns:p14="http://schemas.microsoft.com/office/powerpoint/2010/main" val="227683057"/>
              </p:ext>
            </p:extLst>
          </p:nvPr>
        </p:nvGraphicFramePr>
        <p:xfrm>
          <a:off x="-2" y="1078383"/>
          <a:ext cx="9004301" cy="1731493"/>
        </p:xfrm>
        <a:graphic>
          <a:graphicData uri="http://schemas.openxmlformats.org/drawingml/2006/table">
            <a:tbl>
              <a:tblPr firstRow="1" firstCol="1" bandRow="1">
                <a:tableStyleId>{93296810-A885-4BE3-A3E7-6D5BEEA58F35}</a:tableStyleId>
              </a:tblPr>
              <a:tblGrid>
                <a:gridCol w="3358380">
                  <a:extLst>
                    <a:ext uri="{9D8B030D-6E8A-4147-A177-3AD203B41FA5}">
                      <a16:colId xmlns:a16="http://schemas.microsoft.com/office/drawing/2014/main" val="20000"/>
                    </a:ext>
                  </a:extLst>
                </a:gridCol>
                <a:gridCol w="5645921">
                  <a:extLst>
                    <a:ext uri="{9D8B030D-6E8A-4147-A177-3AD203B41FA5}">
                      <a16:colId xmlns:a16="http://schemas.microsoft.com/office/drawing/2014/main" val="20001"/>
                    </a:ext>
                  </a:extLst>
                </a:gridCol>
              </a:tblGrid>
              <a:tr h="203705">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RNF 03</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203705">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Desempeño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407411">
                <a:tc>
                  <a:txBody>
                    <a:bodyPr/>
                    <a:lstStyle/>
                    <a:p>
                      <a:pPr algn="l">
                        <a:spcAft>
                          <a:spcPts val="1200"/>
                        </a:spcAft>
                      </a:pPr>
                      <a:r>
                        <a:rPr lang="es-CO" sz="1200">
                          <a:effectLst/>
                        </a:rPr>
                        <a:t>Características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El sistema garantizara a los usuarios  un desempeño en cuanto a los  datos almacenados en el sistema ofreciendo una confiabilidad a este mismo.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712967">
                <a:tc>
                  <a:txBody>
                    <a:bodyPr/>
                    <a:lstStyle/>
                    <a:p>
                      <a:pPr algn="l">
                        <a:spcAft>
                          <a:spcPts val="1200"/>
                        </a:spcAft>
                      </a:pPr>
                      <a:r>
                        <a:rPr lang="es-CO" sz="1200" dirty="0">
                          <a:effectLst/>
                        </a:rPr>
                        <a:t>Descripción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Garantizar el desempeño del sistema de información web a los diferentes usuarios. En este caso la información almacenada podrá ser </a:t>
                      </a:r>
                      <a:r>
                        <a:rPr lang="es-CO" sz="1200" dirty="0" smtClean="0">
                          <a:effectLst/>
                        </a:rPr>
                        <a:t>consultada</a:t>
                      </a:r>
                      <a:r>
                        <a:rPr lang="es-CO" sz="1200" baseline="0" dirty="0" smtClean="0">
                          <a:effectLst/>
                        </a:rPr>
                        <a:t> </a:t>
                      </a:r>
                      <a:r>
                        <a:rPr lang="es-CO" sz="1200" dirty="0" smtClean="0">
                          <a:effectLst/>
                        </a:rPr>
                        <a:t>y </a:t>
                      </a:r>
                      <a:r>
                        <a:rPr lang="es-CO" sz="1200" dirty="0">
                          <a:effectLst/>
                        </a:rPr>
                        <a:t>actualizada </a:t>
                      </a:r>
                      <a:r>
                        <a:rPr lang="es-CO" sz="1200" dirty="0" smtClean="0">
                          <a:effectLst/>
                        </a:rPr>
                        <a:t>simultáneamente </a:t>
                      </a:r>
                      <a:r>
                        <a:rPr lang="es-CO" sz="1200" dirty="0">
                          <a:effectLst/>
                        </a:rPr>
                        <a:t>sin que afecte el tiempo de respuesta.</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203705">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bl>
          </a:graphicData>
        </a:graphic>
      </p:graphicFrame>
      <p:graphicFrame>
        <p:nvGraphicFramePr>
          <p:cNvPr id="4" name="Tabla 3">
            <a:extLst>
              <a:ext uri="{FF2B5EF4-FFF2-40B4-BE49-F238E27FC236}">
                <a16:creationId xmlns:a16="http://schemas.microsoft.com/office/drawing/2014/main" id="{8A4BE012-4E19-451B-B58B-9A70C479F66F}"/>
              </a:ext>
            </a:extLst>
          </p:cNvPr>
          <p:cNvGraphicFramePr>
            <a:graphicFrameLocks noGrp="1"/>
          </p:cNvGraphicFramePr>
          <p:nvPr>
            <p:extLst>
              <p:ext uri="{D42A27DB-BD31-4B8C-83A1-F6EECF244321}">
                <p14:modId xmlns:p14="http://schemas.microsoft.com/office/powerpoint/2010/main" val="680080348"/>
              </p:ext>
            </p:extLst>
          </p:nvPr>
        </p:nvGraphicFramePr>
        <p:xfrm>
          <a:off x="-1" y="2990850"/>
          <a:ext cx="9004300" cy="1731492"/>
        </p:xfrm>
        <a:graphic>
          <a:graphicData uri="http://schemas.openxmlformats.org/drawingml/2006/table">
            <a:tbl>
              <a:tblPr firstRow="1" firstCol="1" bandRow="1">
                <a:tableStyleId>{93296810-A885-4BE3-A3E7-6D5BEEA58F35}</a:tableStyleId>
              </a:tblPr>
              <a:tblGrid>
                <a:gridCol w="3321025">
                  <a:extLst>
                    <a:ext uri="{9D8B030D-6E8A-4147-A177-3AD203B41FA5}">
                      <a16:colId xmlns:a16="http://schemas.microsoft.com/office/drawing/2014/main" val="20000"/>
                    </a:ext>
                  </a:extLst>
                </a:gridCol>
                <a:gridCol w="5683275">
                  <a:extLst>
                    <a:ext uri="{9D8B030D-6E8A-4147-A177-3AD203B41FA5}">
                      <a16:colId xmlns:a16="http://schemas.microsoft.com/office/drawing/2014/main" val="20001"/>
                    </a:ext>
                  </a:extLst>
                </a:gridCol>
              </a:tblGrid>
              <a:tr h="247356">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RNF 04</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247356">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Nivel del usuario.</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494712">
                <a:tc>
                  <a:txBody>
                    <a:bodyPr/>
                    <a:lstStyle/>
                    <a:p>
                      <a:pPr algn="l">
                        <a:spcAft>
                          <a:spcPts val="1200"/>
                        </a:spcAft>
                      </a:pPr>
                      <a:r>
                        <a:rPr lang="es-CO" sz="1200">
                          <a:effectLst/>
                        </a:rPr>
                        <a:t>Características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Garantiza al usuario el acceso de información de acuerdo al nivel que posee en relación “Administrador, empleado o cliente”.</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494712">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Facilidad y control para permitir el acceso de la información según sea autorizado, con la intención de consultar o subir información pertinente.</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247356">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454581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309D86FA-634A-4B00-9220-C3DEB5FAE384}"/>
              </a:ext>
            </a:extLst>
          </p:cNvPr>
          <p:cNvSpPr txBox="1"/>
          <p:nvPr/>
        </p:nvSpPr>
        <p:spPr>
          <a:xfrm>
            <a:off x="833376" y="335321"/>
            <a:ext cx="4252974" cy="400110"/>
          </a:xfrm>
          <a:prstGeom prst="rect">
            <a:avLst/>
          </a:prstGeom>
          <a:noFill/>
        </p:spPr>
        <p:txBody>
          <a:bodyPr wrap="square" rtlCol="0">
            <a:spAutoFit/>
          </a:bodyPr>
          <a:lstStyle/>
          <a:p>
            <a:r>
              <a:rPr lang="es-ES" sz="2000" b="1" dirty="0">
                <a:solidFill>
                  <a:srgbClr val="E8E6E8"/>
                </a:solidFill>
                <a:latin typeface="Calibri"/>
                <a:cs typeface="Calibri"/>
              </a:rPr>
              <a:t>REQUERIMIENTOS NO FUNCIONALES</a:t>
            </a:r>
          </a:p>
        </p:txBody>
      </p:sp>
      <p:graphicFrame>
        <p:nvGraphicFramePr>
          <p:cNvPr id="5" name="Tabla 4">
            <a:extLst>
              <a:ext uri="{FF2B5EF4-FFF2-40B4-BE49-F238E27FC236}">
                <a16:creationId xmlns:a16="http://schemas.microsoft.com/office/drawing/2014/main" id="{DBF59F6E-49AE-4C85-A006-25E616704FCE}"/>
              </a:ext>
            </a:extLst>
          </p:cNvPr>
          <p:cNvGraphicFramePr>
            <a:graphicFrameLocks noGrp="1"/>
          </p:cNvGraphicFramePr>
          <p:nvPr>
            <p:extLst>
              <p:ext uri="{D42A27DB-BD31-4B8C-83A1-F6EECF244321}">
                <p14:modId xmlns:p14="http://schemas.microsoft.com/office/powerpoint/2010/main" val="2621460367"/>
              </p:ext>
            </p:extLst>
          </p:nvPr>
        </p:nvGraphicFramePr>
        <p:xfrm>
          <a:off x="0" y="1058604"/>
          <a:ext cx="9017000" cy="1652403"/>
        </p:xfrm>
        <a:graphic>
          <a:graphicData uri="http://schemas.openxmlformats.org/drawingml/2006/table">
            <a:tbl>
              <a:tblPr firstRow="1" firstCol="1" bandRow="1">
                <a:tableStyleId>{93296810-A885-4BE3-A3E7-6D5BEEA58F35}</a:tableStyleId>
              </a:tblPr>
              <a:tblGrid>
                <a:gridCol w="3325707">
                  <a:extLst>
                    <a:ext uri="{9D8B030D-6E8A-4147-A177-3AD203B41FA5}">
                      <a16:colId xmlns:a16="http://schemas.microsoft.com/office/drawing/2014/main" val="20000"/>
                    </a:ext>
                  </a:extLst>
                </a:gridCol>
                <a:gridCol w="5691293">
                  <a:extLst>
                    <a:ext uri="{9D8B030D-6E8A-4147-A177-3AD203B41FA5}">
                      <a16:colId xmlns:a16="http://schemas.microsoft.com/office/drawing/2014/main" val="20001"/>
                    </a:ext>
                  </a:extLst>
                </a:gridCol>
              </a:tblGrid>
              <a:tr h="406104">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RNF 05</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203053">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Confiabilidad del sistema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434089">
                <a:tc>
                  <a:txBody>
                    <a:bodyPr/>
                    <a:lstStyle/>
                    <a:p>
                      <a:pPr algn="l">
                        <a:spcAft>
                          <a:spcPts val="1200"/>
                        </a:spcAft>
                      </a:pPr>
                      <a:r>
                        <a:rPr lang="es-CO" sz="1200" dirty="0">
                          <a:effectLst/>
                        </a:rPr>
                        <a:t>Características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El sistema estará en funcionamiento todo el tiempo ya que es un sistema de información encargado de almacenar datos.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406104">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La disponibilidad del sistema será continua con un nivel de servicio alto garantizado.</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203053">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bl>
          </a:graphicData>
        </a:graphic>
      </p:graphicFrame>
      <p:graphicFrame>
        <p:nvGraphicFramePr>
          <p:cNvPr id="6" name="Tabla 5">
            <a:extLst>
              <a:ext uri="{FF2B5EF4-FFF2-40B4-BE49-F238E27FC236}">
                <a16:creationId xmlns:a16="http://schemas.microsoft.com/office/drawing/2014/main" id="{AF893D07-3D0C-45F6-803E-785BC5D938F7}"/>
              </a:ext>
            </a:extLst>
          </p:cNvPr>
          <p:cNvGraphicFramePr>
            <a:graphicFrameLocks noGrp="1"/>
          </p:cNvGraphicFramePr>
          <p:nvPr>
            <p:extLst>
              <p:ext uri="{D42A27DB-BD31-4B8C-83A1-F6EECF244321}">
                <p14:modId xmlns:p14="http://schemas.microsoft.com/office/powerpoint/2010/main" val="469460339"/>
              </p:ext>
            </p:extLst>
          </p:nvPr>
        </p:nvGraphicFramePr>
        <p:xfrm>
          <a:off x="0" y="3010414"/>
          <a:ext cx="9016999" cy="1771706"/>
        </p:xfrm>
        <a:graphic>
          <a:graphicData uri="http://schemas.openxmlformats.org/drawingml/2006/table">
            <a:tbl>
              <a:tblPr firstRow="1" firstCol="1" bandRow="1">
                <a:tableStyleId>{93296810-A885-4BE3-A3E7-6D5BEEA58F35}</a:tableStyleId>
              </a:tblPr>
              <a:tblGrid>
                <a:gridCol w="3325707">
                  <a:extLst>
                    <a:ext uri="{9D8B030D-6E8A-4147-A177-3AD203B41FA5}">
                      <a16:colId xmlns:a16="http://schemas.microsoft.com/office/drawing/2014/main" val="20000"/>
                    </a:ext>
                  </a:extLst>
                </a:gridCol>
                <a:gridCol w="5691292">
                  <a:extLst>
                    <a:ext uri="{9D8B030D-6E8A-4147-A177-3AD203B41FA5}">
                      <a16:colId xmlns:a16="http://schemas.microsoft.com/office/drawing/2014/main" val="20001"/>
                    </a:ext>
                  </a:extLst>
                </a:gridCol>
              </a:tblGrid>
              <a:tr h="355114">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RNF 06</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177557">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Seguridad.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306042">
                <a:tc>
                  <a:txBody>
                    <a:bodyPr/>
                    <a:lstStyle/>
                    <a:p>
                      <a:pPr algn="l">
                        <a:spcAft>
                          <a:spcPts val="1200"/>
                        </a:spcAft>
                      </a:pPr>
                      <a:r>
                        <a:rPr lang="es-CO" sz="1200" dirty="0">
                          <a:effectLst/>
                        </a:rPr>
                        <a:t>Características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El ingreso al sistema será restringido bajo ciertas contraseñas y ciertos usuarios definidos.</a:t>
                      </a:r>
                      <a:endParaRPr lang="es-ES" sz="1200" dirty="0">
                        <a:effectLst/>
                      </a:endParaRPr>
                    </a:p>
                    <a:p>
                      <a:pPr algn="r">
                        <a:spcAft>
                          <a:spcPts val="1200"/>
                        </a:spcAft>
                      </a:pPr>
                      <a:r>
                        <a:rPr lang="es-CO" sz="1200" dirty="0">
                          <a:effectLst/>
                        </a:rPr>
                        <a:t>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532672">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Garantizando la seguridad del sistema con respecto a la información suministrada tales como documentos, archivos y contraseñas.</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177557">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10851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113874" y="2239678"/>
            <a:ext cx="4916251" cy="664143"/>
          </a:xfrm>
          <a:prstGeom prst="rect">
            <a:avLst/>
          </a:prstGeom>
        </p:spPr>
        <p:txBody>
          <a:bodyPr vert="horz" wrap="square" lIns="91440" tIns="45720" rIns="91440" bIns="45720" rtlCol="0" anchor="ctr">
            <a:noAutofit/>
          </a:bodyPr>
          <a:lstStyle/>
          <a:p>
            <a:pPr algn="ctr"/>
            <a:r>
              <a:rPr lang="es-CO" sz="5400" b="1" dirty="0">
                <a:solidFill>
                  <a:srgbClr val="92D050"/>
                </a:solidFill>
              </a:rPr>
              <a:t>CASOS DE USO</a:t>
            </a:r>
            <a:endParaRPr lang="en-US" sz="5400" b="1" dirty="0">
              <a:solidFill>
                <a:srgbClr val="92D050"/>
              </a:solidFill>
            </a:endParaRPr>
          </a:p>
        </p:txBody>
      </p:sp>
    </p:spTree>
    <p:extLst>
      <p:ext uri="{BB962C8B-B14F-4D97-AF65-F5344CB8AC3E}">
        <p14:creationId xmlns:p14="http://schemas.microsoft.com/office/powerpoint/2010/main" val="33862713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8F3BC1A5-32B1-4E85-AA45-DB8DA41813D6}"/>
              </a:ext>
            </a:extLst>
          </p:cNvPr>
          <p:cNvSpPr txBox="1"/>
          <p:nvPr/>
        </p:nvSpPr>
        <p:spPr>
          <a:xfrm>
            <a:off x="833376" y="335321"/>
            <a:ext cx="4252974" cy="400110"/>
          </a:xfrm>
          <a:prstGeom prst="rect">
            <a:avLst/>
          </a:prstGeom>
          <a:noFill/>
        </p:spPr>
        <p:txBody>
          <a:bodyPr wrap="square" rtlCol="0">
            <a:spAutoFit/>
          </a:bodyPr>
          <a:lstStyle/>
          <a:p>
            <a:r>
              <a:rPr lang="es-ES" sz="2000" b="1" dirty="0">
                <a:solidFill>
                  <a:srgbClr val="E8E6E8"/>
                </a:solidFill>
                <a:latin typeface="Calibri"/>
                <a:cs typeface="Calibri"/>
              </a:rPr>
              <a:t>DIAGRAMA DE CASOS DE USO</a:t>
            </a:r>
          </a:p>
        </p:txBody>
      </p:sp>
      <p:pic>
        <p:nvPicPr>
          <p:cNvPr id="4" name="Imagen 3" descr="Imagen que contiene texto, mapa&#10;&#10;Descripción generada con confianza muy alta">
            <a:extLst>
              <a:ext uri="{FF2B5EF4-FFF2-40B4-BE49-F238E27FC236}">
                <a16:creationId xmlns:a16="http://schemas.microsoft.com/office/drawing/2014/main" id="{C3CD785D-6C5E-4F36-A6B1-57DB12DBAFAD}"/>
              </a:ext>
            </a:extLst>
          </p:cNvPr>
          <p:cNvPicPr>
            <a:picLocks noChangeAspect="1"/>
          </p:cNvPicPr>
          <p:nvPr/>
        </p:nvPicPr>
        <p:blipFill>
          <a:blip r:embed="rId2"/>
          <a:stretch>
            <a:fillRect/>
          </a:stretch>
        </p:blipFill>
        <p:spPr>
          <a:xfrm>
            <a:off x="-97791" y="1004664"/>
            <a:ext cx="9166378" cy="4138836"/>
          </a:xfrm>
          <a:prstGeom prst="rect">
            <a:avLst/>
          </a:prstGeom>
        </p:spPr>
      </p:pic>
    </p:spTree>
    <p:extLst>
      <p:ext uri="{BB962C8B-B14F-4D97-AF65-F5344CB8AC3E}">
        <p14:creationId xmlns:p14="http://schemas.microsoft.com/office/powerpoint/2010/main" val="53127841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8F3BC1A5-32B1-4E85-AA45-DB8DA41813D6}"/>
              </a:ext>
            </a:extLst>
          </p:cNvPr>
          <p:cNvSpPr txBox="1"/>
          <p:nvPr/>
        </p:nvSpPr>
        <p:spPr>
          <a:xfrm>
            <a:off x="833376" y="335321"/>
            <a:ext cx="4252974" cy="400110"/>
          </a:xfrm>
          <a:prstGeom prst="rect">
            <a:avLst/>
          </a:prstGeom>
          <a:noFill/>
        </p:spPr>
        <p:txBody>
          <a:bodyPr wrap="square" rtlCol="0">
            <a:spAutoFit/>
          </a:bodyPr>
          <a:lstStyle/>
          <a:p>
            <a:r>
              <a:rPr lang="es-ES" sz="2000" b="1" dirty="0">
                <a:solidFill>
                  <a:srgbClr val="E8E6E8"/>
                </a:solidFill>
                <a:latin typeface="Calibri"/>
                <a:cs typeface="Calibri"/>
              </a:rPr>
              <a:t>CASOS DE USO EXTENDIDO</a:t>
            </a:r>
          </a:p>
        </p:txBody>
      </p:sp>
      <p:pic>
        <p:nvPicPr>
          <p:cNvPr id="4" name="Imagen 3" descr="C:\Users\Fer Avarez\Desktop\Casos de uso extendido..jpg">
            <a:extLst>
              <a:ext uri="{FF2B5EF4-FFF2-40B4-BE49-F238E27FC236}">
                <a16:creationId xmlns:a16="http://schemas.microsoft.com/office/drawing/2014/main" id="{60D364E7-A6D5-47F0-92B0-FAA7497BC0E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19026" y="989045"/>
            <a:ext cx="3635874" cy="4025148"/>
          </a:xfrm>
          <a:prstGeom prst="rect">
            <a:avLst/>
          </a:prstGeom>
          <a:noFill/>
          <a:ln>
            <a:noFill/>
          </a:ln>
        </p:spPr>
      </p:pic>
      <p:pic>
        <p:nvPicPr>
          <p:cNvPr id="6" name="Imagen 5" descr="C:\Users\Fer Avarez\Desktop\Casos de uso extendido II.jpg">
            <a:extLst>
              <a:ext uri="{FF2B5EF4-FFF2-40B4-BE49-F238E27FC236}">
                <a16:creationId xmlns:a16="http://schemas.microsoft.com/office/drawing/2014/main" id="{2FF36A41-DD4E-45C0-8672-D37F000528A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469363" y="989045"/>
            <a:ext cx="4058816" cy="4014711"/>
          </a:xfrm>
          <a:prstGeom prst="rect">
            <a:avLst/>
          </a:prstGeom>
          <a:noFill/>
          <a:ln>
            <a:noFill/>
          </a:ln>
        </p:spPr>
      </p:pic>
    </p:spTree>
    <p:extLst>
      <p:ext uri="{BB962C8B-B14F-4D97-AF65-F5344CB8AC3E}">
        <p14:creationId xmlns:p14="http://schemas.microsoft.com/office/powerpoint/2010/main" val="317034939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884784" y="2196364"/>
            <a:ext cx="5374432" cy="750771"/>
          </a:xfrm>
          <a:prstGeom prst="rect">
            <a:avLst/>
          </a:prstGeom>
        </p:spPr>
        <p:txBody>
          <a:bodyPr vert="horz" wrap="square" lIns="91440" tIns="45720" rIns="91440" bIns="45720" rtlCol="0" anchor="ctr">
            <a:noAutofit/>
          </a:bodyPr>
          <a:lstStyle/>
          <a:p>
            <a:pPr algn="ctr"/>
            <a:r>
              <a:rPr lang="es-CO" sz="3200" b="1" dirty="0">
                <a:solidFill>
                  <a:srgbClr val="92D050"/>
                </a:solidFill>
              </a:rPr>
              <a:t>MODELO ENTIDAD RELACION Y DICCIONARIO DE DATOS</a:t>
            </a:r>
          </a:p>
        </p:txBody>
      </p:sp>
    </p:spTree>
    <p:extLst>
      <p:ext uri="{BB962C8B-B14F-4D97-AF65-F5344CB8AC3E}">
        <p14:creationId xmlns:p14="http://schemas.microsoft.com/office/powerpoint/2010/main" val="33765346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97A8843-E06B-40CA-A821-31C1662883A7}"/>
              </a:ext>
            </a:extLst>
          </p:cNvPr>
          <p:cNvSpPr txBox="1"/>
          <p:nvPr/>
        </p:nvSpPr>
        <p:spPr>
          <a:xfrm>
            <a:off x="833376" y="335321"/>
            <a:ext cx="4252974" cy="400110"/>
          </a:xfrm>
          <a:prstGeom prst="rect">
            <a:avLst/>
          </a:prstGeom>
          <a:noFill/>
        </p:spPr>
        <p:txBody>
          <a:bodyPr wrap="square" rtlCol="0">
            <a:spAutoFit/>
          </a:bodyPr>
          <a:lstStyle/>
          <a:p>
            <a:r>
              <a:rPr lang="es-ES" sz="2000" b="1" dirty="0">
                <a:solidFill>
                  <a:srgbClr val="E8E6E8"/>
                </a:solidFill>
                <a:latin typeface="Calibri"/>
                <a:cs typeface="Calibri"/>
              </a:rPr>
              <a:t>MODELO ENTIDAD RELACION</a:t>
            </a: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50" y="996950"/>
            <a:ext cx="9150349" cy="4146550"/>
          </a:xfrm>
          <a:prstGeom prst="rect">
            <a:avLst/>
          </a:prstGeom>
        </p:spPr>
      </p:pic>
    </p:spTree>
    <p:extLst>
      <p:ext uri="{BB962C8B-B14F-4D97-AF65-F5344CB8AC3E}">
        <p14:creationId xmlns:p14="http://schemas.microsoft.com/office/powerpoint/2010/main" val="280010065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447B9E82-E048-4B5A-AB4B-F13EBD13C5E9}"/>
              </a:ext>
            </a:extLst>
          </p:cNvPr>
          <p:cNvSpPr txBox="1"/>
          <p:nvPr/>
        </p:nvSpPr>
        <p:spPr>
          <a:xfrm>
            <a:off x="833376" y="335321"/>
            <a:ext cx="4252974" cy="400110"/>
          </a:xfrm>
          <a:prstGeom prst="rect">
            <a:avLst/>
          </a:prstGeom>
          <a:noFill/>
        </p:spPr>
        <p:txBody>
          <a:bodyPr wrap="square" rtlCol="0">
            <a:spAutoFit/>
          </a:bodyPr>
          <a:lstStyle/>
          <a:p>
            <a:r>
              <a:rPr lang="es-ES" sz="2000" b="1" dirty="0">
                <a:solidFill>
                  <a:srgbClr val="E8E6E8"/>
                </a:solidFill>
                <a:latin typeface="Calibri"/>
                <a:cs typeface="Calibri"/>
              </a:rPr>
              <a:t>DICCIONARIO DE DATOS</a:t>
            </a: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984250"/>
            <a:ext cx="9144000" cy="4159250"/>
          </a:xfrm>
          <a:prstGeom prst="rect">
            <a:avLst/>
          </a:prstGeom>
        </p:spPr>
      </p:pic>
    </p:spTree>
    <p:extLst>
      <p:ext uri="{BB962C8B-B14F-4D97-AF65-F5344CB8AC3E}">
        <p14:creationId xmlns:p14="http://schemas.microsoft.com/office/powerpoint/2010/main" val="16964204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900989" y="2301408"/>
            <a:ext cx="5342021" cy="540684"/>
          </a:xfrm>
          <a:prstGeom prst="rect">
            <a:avLst/>
          </a:prstGeom>
        </p:spPr>
        <p:txBody>
          <a:bodyPr vert="horz" wrap="square" lIns="91440" tIns="45720" rIns="91440" bIns="45720" rtlCol="0" anchor="ctr">
            <a:noAutofit/>
          </a:bodyPr>
          <a:lstStyle/>
          <a:p>
            <a:pPr algn="ctr"/>
            <a:r>
              <a:rPr lang="es-CO" sz="4800" b="1" dirty="0">
                <a:solidFill>
                  <a:srgbClr val="92D050"/>
                </a:solidFill>
              </a:rPr>
              <a:t>DIAGRAMA GANTT</a:t>
            </a:r>
            <a:endParaRPr lang="en-US" sz="4800" b="1" dirty="0">
              <a:solidFill>
                <a:srgbClr val="92D050"/>
              </a:solidFill>
            </a:endParaRPr>
          </a:p>
        </p:txBody>
      </p:sp>
    </p:spTree>
    <p:extLst>
      <p:ext uri="{BB962C8B-B14F-4D97-AF65-F5344CB8AC3E}">
        <p14:creationId xmlns:p14="http://schemas.microsoft.com/office/powerpoint/2010/main" val="19230968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D02E2DE-DC70-400A-9FF4-50CA2DE80613}"/>
              </a:ext>
            </a:extLst>
          </p:cNvPr>
          <p:cNvSpPr txBox="1"/>
          <p:nvPr/>
        </p:nvSpPr>
        <p:spPr>
          <a:xfrm>
            <a:off x="154004" y="2085709"/>
            <a:ext cx="3003082" cy="875899"/>
          </a:xfrm>
          <a:prstGeom prst="rect">
            <a:avLst/>
          </a:prstGeom>
        </p:spPr>
        <p:txBody>
          <a:bodyPr vert="horz" wrap="square" lIns="91440" tIns="45720" rIns="91440" bIns="45720" rtlCol="0" anchor="ctr">
            <a:noAutofit/>
          </a:bodyPr>
          <a:lstStyle/>
          <a:p>
            <a:pPr algn="ctr"/>
            <a:r>
              <a:rPr lang="es-CO" sz="3200" b="1" dirty="0">
                <a:solidFill>
                  <a:schemeClr val="bg1"/>
                </a:solidFill>
              </a:rPr>
              <a:t>CRONOGRAMA</a:t>
            </a:r>
            <a:endParaRPr lang="en-US" sz="3200" b="1" dirty="0">
              <a:solidFill>
                <a:schemeClr val="bg1"/>
              </a:solidFill>
            </a:endParaRPr>
          </a:p>
        </p:txBody>
      </p:sp>
      <p:pic>
        <p:nvPicPr>
          <p:cNvPr id="5" name="Imagen 4">
            <a:extLst>
              <a:ext uri="{FF2B5EF4-FFF2-40B4-BE49-F238E27FC236}">
                <a16:creationId xmlns:a16="http://schemas.microsoft.com/office/drawing/2014/main" id="{55375255-AF1A-4590-B785-3A98FB787B1F}"/>
              </a:ext>
            </a:extLst>
          </p:cNvPr>
          <p:cNvPicPr>
            <a:picLocks noChangeAspect="1"/>
          </p:cNvPicPr>
          <p:nvPr/>
        </p:nvPicPr>
        <p:blipFill rotWithShape="1">
          <a:blip r:embed="rId2"/>
          <a:srcRect l="4183" t="16310" r="41735" b="15630"/>
          <a:stretch/>
        </p:blipFill>
        <p:spPr>
          <a:xfrm>
            <a:off x="3788229" y="130628"/>
            <a:ext cx="5215686" cy="4833258"/>
          </a:xfrm>
          <a:prstGeom prst="rect">
            <a:avLst/>
          </a:prstGeom>
        </p:spPr>
      </p:pic>
    </p:spTree>
    <p:extLst>
      <p:ext uri="{BB962C8B-B14F-4D97-AF65-F5344CB8AC3E}">
        <p14:creationId xmlns:p14="http://schemas.microsoft.com/office/powerpoint/2010/main" val="9113250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contenido 5"/>
          <p:cNvSpPr txBox="1">
            <a:spLocks/>
          </p:cNvSpPr>
          <p:nvPr/>
        </p:nvSpPr>
        <p:spPr>
          <a:xfrm>
            <a:off x="0" y="1"/>
            <a:ext cx="9144000" cy="51434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sp>
        <p:nvSpPr>
          <p:cNvPr id="4" name="CuadroTexto 3"/>
          <p:cNvSpPr txBox="1"/>
          <p:nvPr/>
        </p:nvSpPr>
        <p:spPr>
          <a:xfrm>
            <a:off x="1747397" y="2156251"/>
            <a:ext cx="5591670" cy="830997"/>
          </a:xfrm>
          <a:prstGeom prst="rect">
            <a:avLst/>
          </a:prstGeom>
          <a:noFill/>
        </p:spPr>
        <p:txBody>
          <a:bodyPr wrap="square" rtlCol="0">
            <a:spAutoFit/>
          </a:bodyPr>
          <a:lstStyle/>
          <a:p>
            <a:pPr algn="ctr"/>
            <a:r>
              <a:rPr lang="es-CO" sz="4800" b="1" dirty="0">
                <a:solidFill>
                  <a:srgbClr val="92D050"/>
                </a:solidFill>
              </a:rPr>
              <a:t>IDEA</a:t>
            </a:r>
            <a:r>
              <a:rPr lang="es-CO" sz="4800" b="1" dirty="0"/>
              <a:t> </a:t>
            </a:r>
            <a:r>
              <a:rPr lang="es-CO" sz="4800" b="1" dirty="0">
                <a:solidFill>
                  <a:srgbClr val="92D050"/>
                </a:solidFill>
              </a:rPr>
              <a:t>DEL</a:t>
            </a:r>
            <a:r>
              <a:rPr lang="es-CO" sz="4800" b="1" dirty="0"/>
              <a:t> </a:t>
            </a:r>
            <a:r>
              <a:rPr lang="es-CO" sz="4800" b="1" dirty="0">
                <a:solidFill>
                  <a:srgbClr val="92D050"/>
                </a:solidFill>
              </a:rPr>
              <a:t>PROYECTO</a:t>
            </a:r>
            <a:endParaRPr lang="es-ES" sz="4800" b="1" dirty="0">
              <a:solidFill>
                <a:srgbClr val="92D050"/>
              </a:solidFill>
              <a:latin typeface="Calibri"/>
              <a:cs typeface="Calibri"/>
            </a:endParaRPr>
          </a:p>
        </p:txBody>
      </p:sp>
    </p:spTree>
    <p:extLst>
      <p:ext uri="{BB962C8B-B14F-4D97-AF65-F5344CB8AC3E}">
        <p14:creationId xmlns:p14="http://schemas.microsoft.com/office/powerpoint/2010/main" val="230434477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F13BFB32-9AD1-45C9-B33F-8F95D44CC638}"/>
              </a:ext>
            </a:extLst>
          </p:cNvPr>
          <p:cNvPicPr>
            <a:picLocks noChangeAspect="1"/>
          </p:cNvPicPr>
          <p:nvPr/>
        </p:nvPicPr>
        <p:blipFill rotWithShape="1">
          <a:blip r:embed="rId2"/>
          <a:srcRect l="4388" t="18851" r="41632" b="5284"/>
          <a:stretch/>
        </p:blipFill>
        <p:spPr>
          <a:xfrm>
            <a:off x="1357604" y="1035698"/>
            <a:ext cx="6428792" cy="4018162"/>
          </a:xfrm>
          <a:prstGeom prst="rect">
            <a:avLst/>
          </a:prstGeom>
        </p:spPr>
      </p:pic>
      <p:sp>
        <p:nvSpPr>
          <p:cNvPr id="3" name="CuadroTexto 2">
            <a:extLst>
              <a:ext uri="{FF2B5EF4-FFF2-40B4-BE49-F238E27FC236}">
                <a16:creationId xmlns:a16="http://schemas.microsoft.com/office/drawing/2014/main" id="{B3E593D9-F179-4278-B9BD-557516B3A0AD}"/>
              </a:ext>
            </a:extLst>
          </p:cNvPr>
          <p:cNvSpPr txBox="1"/>
          <p:nvPr/>
        </p:nvSpPr>
        <p:spPr>
          <a:xfrm>
            <a:off x="833376" y="204692"/>
            <a:ext cx="4252974" cy="707886"/>
          </a:xfrm>
          <a:prstGeom prst="rect">
            <a:avLst/>
          </a:prstGeom>
          <a:noFill/>
        </p:spPr>
        <p:txBody>
          <a:bodyPr wrap="square" rtlCol="0">
            <a:spAutoFit/>
          </a:bodyPr>
          <a:lstStyle/>
          <a:p>
            <a:r>
              <a:rPr lang="es-ES" sz="2000" b="1" dirty="0">
                <a:solidFill>
                  <a:srgbClr val="E8E6E8"/>
                </a:solidFill>
                <a:latin typeface="Calibri"/>
                <a:cs typeface="Calibri"/>
              </a:rPr>
              <a:t>CRONOGRAMA, PRESUPUESTO E INFORME DE USO DE RECURSOS</a:t>
            </a:r>
          </a:p>
        </p:txBody>
      </p:sp>
    </p:spTree>
    <p:extLst>
      <p:ext uri="{BB962C8B-B14F-4D97-AF65-F5344CB8AC3E}">
        <p14:creationId xmlns:p14="http://schemas.microsoft.com/office/powerpoint/2010/main" val="21247823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D02E2DE-DC70-400A-9FF4-50CA2DE80613}"/>
              </a:ext>
            </a:extLst>
          </p:cNvPr>
          <p:cNvSpPr txBox="1"/>
          <p:nvPr/>
        </p:nvSpPr>
        <p:spPr>
          <a:xfrm>
            <a:off x="154004" y="2085709"/>
            <a:ext cx="3003082" cy="875899"/>
          </a:xfrm>
          <a:prstGeom prst="rect">
            <a:avLst/>
          </a:prstGeom>
        </p:spPr>
        <p:txBody>
          <a:bodyPr vert="horz" wrap="square" lIns="91440" tIns="45720" rIns="91440" bIns="45720" rtlCol="0" anchor="ctr">
            <a:noAutofit/>
          </a:bodyPr>
          <a:lstStyle/>
          <a:p>
            <a:pPr algn="ctr"/>
            <a:r>
              <a:rPr lang="es-CO" sz="3200" b="1" dirty="0">
                <a:solidFill>
                  <a:schemeClr val="bg1"/>
                </a:solidFill>
              </a:rPr>
              <a:t>PRESUPUESTO E INFORME DE USO DE RECURSOS</a:t>
            </a:r>
            <a:endParaRPr lang="en-US" sz="3200" b="1" dirty="0">
              <a:solidFill>
                <a:schemeClr val="bg1"/>
              </a:solidFill>
            </a:endParaRPr>
          </a:p>
        </p:txBody>
      </p:sp>
      <p:pic>
        <p:nvPicPr>
          <p:cNvPr id="3" name="Imagen 2">
            <a:hlinkClick r:id="rId2" action="ppaction://hlinkfile"/>
            <a:extLst>
              <a:ext uri="{FF2B5EF4-FFF2-40B4-BE49-F238E27FC236}">
                <a16:creationId xmlns:a16="http://schemas.microsoft.com/office/drawing/2014/main" id="{99A32518-EDDC-407B-8CFF-B71A98851287}"/>
              </a:ext>
            </a:extLst>
          </p:cNvPr>
          <p:cNvPicPr>
            <a:picLocks noChangeAspect="1"/>
          </p:cNvPicPr>
          <p:nvPr/>
        </p:nvPicPr>
        <p:blipFill rotWithShape="1">
          <a:blip r:embed="rId3"/>
          <a:srcRect l="1684" t="20486" r="53061" b="5102"/>
          <a:stretch/>
        </p:blipFill>
        <p:spPr>
          <a:xfrm>
            <a:off x="3830266" y="172933"/>
            <a:ext cx="5043146" cy="4662264"/>
          </a:xfrm>
          <a:prstGeom prst="rect">
            <a:avLst/>
          </a:prstGeom>
        </p:spPr>
      </p:pic>
    </p:spTree>
    <p:extLst>
      <p:ext uri="{BB962C8B-B14F-4D97-AF65-F5344CB8AC3E}">
        <p14:creationId xmlns:p14="http://schemas.microsoft.com/office/powerpoint/2010/main" val="271538161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857381" y="2297430"/>
            <a:ext cx="5429238" cy="548640"/>
          </a:xfrm>
          <a:prstGeom prst="rect">
            <a:avLst/>
          </a:prstGeom>
        </p:spPr>
        <p:txBody>
          <a:bodyPr vert="horz" wrap="square" lIns="91440" tIns="45720" rIns="91440" bIns="45720" rtlCol="0" anchor="ctr">
            <a:noAutofit/>
          </a:bodyPr>
          <a:lstStyle/>
          <a:p>
            <a:pPr algn="ctr"/>
            <a:r>
              <a:rPr lang="es-CO" sz="3200" b="1" dirty="0">
                <a:solidFill>
                  <a:srgbClr val="92D050"/>
                </a:solidFill>
              </a:rPr>
              <a:t>DIAGRAMA DE CLASES Y DE DISTRIBUCION</a:t>
            </a:r>
            <a:endParaRPr lang="en-US" sz="3200" b="1" dirty="0">
              <a:solidFill>
                <a:srgbClr val="92D050"/>
              </a:solidFill>
            </a:endParaRPr>
          </a:p>
        </p:txBody>
      </p:sp>
    </p:spTree>
    <p:extLst>
      <p:ext uri="{BB962C8B-B14F-4D97-AF65-F5344CB8AC3E}">
        <p14:creationId xmlns:p14="http://schemas.microsoft.com/office/powerpoint/2010/main" val="64586457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D61BC841-00D3-440E-A6CA-9F5801E499C9}"/>
              </a:ext>
            </a:extLst>
          </p:cNvPr>
          <p:cNvSpPr txBox="1"/>
          <p:nvPr/>
        </p:nvSpPr>
        <p:spPr>
          <a:xfrm>
            <a:off x="3069570" y="353401"/>
            <a:ext cx="2674934" cy="400110"/>
          </a:xfrm>
          <a:prstGeom prst="rect">
            <a:avLst/>
          </a:prstGeom>
          <a:noFill/>
        </p:spPr>
        <p:txBody>
          <a:bodyPr wrap="square" rtlCol="0">
            <a:spAutoFit/>
          </a:bodyPr>
          <a:lstStyle/>
          <a:p>
            <a:r>
              <a:rPr lang="es-ES" sz="2000" b="1" dirty="0">
                <a:solidFill>
                  <a:srgbClr val="E8E6E8"/>
                </a:solidFill>
                <a:latin typeface="Calibri"/>
                <a:cs typeface="Calibri"/>
              </a:rPr>
              <a:t>DIAGRAMA DE CLASES</a:t>
            </a: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47" y="1021635"/>
            <a:ext cx="9076603" cy="4121865"/>
          </a:xfrm>
          <a:prstGeom prst="rect">
            <a:avLst/>
          </a:prstGeom>
        </p:spPr>
      </p:pic>
    </p:spTree>
    <p:extLst>
      <p:ext uri="{BB962C8B-B14F-4D97-AF65-F5344CB8AC3E}">
        <p14:creationId xmlns:p14="http://schemas.microsoft.com/office/powerpoint/2010/main" val="256768615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6334E07D-281C-48E7-9E18-A42B7167D013}"/>
              </a:ext>
            </a:extLst>
          </p:cNvPr>
          <p:cNvSpPr txBox="1"/>
          <p:nvPr/>
        </p:nvSpPr>
        <p:spPr>
          <a:xfrm>
            <a:off x="2598890" y="353401"/>
            <a:ext cx="3660837" cy="400110"/>
          </a:xfrm>
          <a:prstGeom prst="rect">
            <a:avLst/>
          </a:prstGeom>
          <a:noFill/>
        </p:spPr>
        <p:txBody>
          <a:bodyPr wrap="square" rtlCol="0">
            <a:spAutoFit/>
          </a:bodyPr>
          <a:lstStyle/>
          <a:p>
            <a:r>
              <a:rPr lang="es-ES" sz="2000" b="1" dirty="0">
                <a:solidFill>
                  <a:srgbClr val="E8E6E8"/>
                </a:solidFill>
                <a:latin typeface="Calibri"/>
                <a:cs typeface="Calibri"/>
              </a:rPr>
              <a:t>DIAGRAMA DE </a:t>
            </a:r>
            <a:r>
              <a:rPr lang="es-ES" sz="2000" b="1" dirty="0" smtClean="0">
                <a:solidFill>
                  <a:srgbClr val="E8E6E8"/>
                </a:solidFill>
                <a:latin typeface="Calibri"/>
                <a:cs typeface="Calibri"/>
              </a:rPr>
              <a:t>DISTRIBUCIÓN</a:t>
            </a:r>
            <a:endParaRPr lang="es-ES" sz="2000" b="1" dirty="0">
              <a:solidFill>
                <a:srgbClr val="E8E6E8"/>
              </a:solidFill>
              <a:latin typeface="Calibri"/>
              <a:cs typeface="Calibri"/>
            </a:endParaRPr>
          </a:p>
        </p:txBody>
      </p:sp>
      <p:pic>
        <p:nvPicPr>
          <p:cNvPr id="8" name="Imagen 7" descr="Imagen que contiene captura de pantalla&#10;&#10;Descripción generada con confianza muy alta">
            <a:hlinkClick r:id="rId2" action="ppaction://hlinkfile"/>
            <a:extLst>
              <a:ext uri="{FF2B5EF4-FFF2-40B4-BE49-F238E27FC236}">
                <a16:creationId xmlns:a16="http://schemas.microsoft.com/office/drawing/2014/main" id="{9C04CE45-26BC-4618-B49A-A41DE9845191}"/>
              </a:ext>
            </a:extLst>
          </p:cNvPr>
          <p:cNvPicPr>
            <a:picLocks noChangeAspect="1"/>
          </p:cNvPicPr>
          <p:nvPr/>
        </p:nvPicPr>
        <p:blipFill>
          <a:blip r:embed="rId3"/>
          <a:stretch>
            <a:fillRect/>
          </a:stretch>
        </p:blipFill>
        <p:spPr>
          <a:xfrm>
            <a:off x="0" y="932155"/>
            <a:ext cx="8976049" cy="4211345"/>
          </a:xfrm>
          <a:prstGeom prst="rect">
            <a:avLst/>
          </a:prstGeom>
        </p:spPr>
      </p:pic>
    </p:spTree>
    <p:extLst>
      <p:ext uri="{BB962C8B-B14F-4D97-AF65-F5344CB8AC3E}">
        <p14:creationId xmlns:p14="http://schemas.microsoft.com/office/powerpoint/2010/main" val="256768615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944303" y="2095299"/>
            <a:ext cx="5255393" cy="952901"/>
          </a:xfrm>
          <a:prstGeom prst="rect">
            <a:avLst/>
          </a:prstGeom>
        </p:spPr>
        <p:txBody>
          <a:bodyPr vert="horz" wrap="square" lIns="91440" tIns="45720" rIns="91440" bIns="45720" rtlCol="0" anchor="ctr">
            <a:noAutofit/>
          </a:bodyPr>
          <a:lstStyle/>
          <a:p>
            <a:pPr algn="ctr"/>
            <a:r>
              <a:rPr lang="es-CO" sz="3200" b="1" dirty="0">
                <a:solidFill>
                  <a:srgbClr val="92D050"/>
                </a:solidFill>
              </a:rPr>
              <a:t>PROTOTIPO DEL PROYECTO</a:t>
            </a:r>
            <a:endParaRPr lang="en-US" sz="3200" b="1" dirty="0">
              <a:solidFill>
                <a:srgbClr val="92D050"/>
              </a:solidFill>
            </a:endParaRPr>
          </a:p>
        </p:txBody>
      </p:sp>
    </p:spTree>
    <p:extLst>
      <p:ext uri="{BB962C8B-B14F-4D97-AF65-F5344CB8AC3E}">
        <p14:creationId xmlns:p14="http://schemas.microsoft.com/office/powerpoint/2010/main" val="415181826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t="8766" b="3580"/>
          <a:stretch/>
        </p:blipFill>
        <p:spPr>
          <a:xfrm>
            <a:off x="-76200" y="0"/>
            <a:ext cx="9220200" cy="5143500"/>
          </a:xfrm>
          <a:prstGeom prst="rect">
            <a:avLst/>
          </a:prstGeom>
        </p:spPr>
      </p:pic>
    </p:spTree>
    <p:extLst>
      <p:ext uri="{BB962C8B-B14F-4D97-AF65-F5344CB8AC3E}">
        <p14:creationId xmlns:p14="http://schemas.microsoft.com/office/powerpoint/2010/main" val="162722854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982804" y="2194658"/>
            <a:ext cx="5178392" cy="779647"/>
          </a:xfrm>
          <a:prstGeom prst="rect">
            <a:avLst/>
          </a:prstGeom>
        </p:spPr>
        <p:txBody>
          <a:bodyPr vert="horz" wrap="square" lIns="91440" tIns="45720" rIns="91440" bIns="45720" rtlCol="0" anchor="ctr">
            <a:noAutofit/>
          </a:bodyPr>
          <a:lstStyle/>
          <a:p>
            <a:pPr algn="ctr"/>
            <a:r>
              <a:rPr lang="es-CO" sz="3200" b="1" dirty="0">
                <a:solidFill>
                  <a:srgbClr val="92D050"/>
                </a:solidFill>
              </a:rPr>
              <a:t>SISTEMA DE CONTROL DE VERSIONES</a:t>
            </a:r>
            <a:endParaRPr lang="en-US" sz="3200" b="1" dirty="0">
              <a:solidFill>
                <a:srgbClr val="92D050"/>
              </a:solidFill>
            </a:endParaRPr>
          </a:p>
        </p:txBody>
      </p:sp>
    </p:spTree>
    <p:extLst>
      <p:ext uri="{BB962C8B-B14F-4D97-AF65-F5344CB8AC3E}">
        <p14:creationId xmlns:p14="http://schemas.microsoft.com/office/powerpoint/2010/main" val="2677044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266E0322-2459-4BD4-91F7-83109792DCCC}"/>
              </a:ext>
            </a:extLst>
          </p:cNvPr>
          <p:cNvSpPr txBox="1"/>
          <p:nvPr/>
        </p:nvSpPr>
        <p:spPr>
          <a:xfrm>
            <a:off x="730538" y="353401"/>
            <a:ext cx="2674934" cy="400110"/>
          </a:xfrm>
          <a:prstGeom prst="rect">
            <a:avLst/>
          </a:prstGeom>
          <a:noFill/>
        </p:spPr>
        <p:txBody>
          <a:bodyPr wrap="square" rtlCol="0">
            <a:spAutoFit/>
          </a:bodyPr>
          <a:lstStyle/>
          <a:p>
            <a:r>
              <a:rPr lang="es-ES" sz="2000" b="1" dirty="0">
                <a:solidFill>
                  <a:srgbClr val="E8E6E8"/>
                </a:solidFill>
                <a:latin typeface="Calibri"/>
                <a:cs typeface="Calibri"/>
              </a:rPr>
              <a:t>GITHUB</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7706"/>
            <a:ext cx="9069355" cy="4135794"/>
          </a:xfrm>
          <a:prstGeom prst="rect">
            <a:avLst/>
          </a:prstGeom>
        </p:spPr>
      </p:pic>
    </p:spTree>
    <p:extLst>
      <p:ext uri="{BB962C8B-B14F-4D97-AF65-F5344CB8AC3E}">
        <p14:creationId xmlns:p14="http://schemas.microsoft.com/office/powerpoint/2010/main" val="195409339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956089" y="2157864"/>
            <a:ext cx="5231822" cy="827772"/>
          </a:xfrm>
          <a:prstGeom prst="rect">
            <a:avLst/>
          </a:prstGeom>
        </p:spPr>
        <p:txBody>
          <a:bodyPr vert="horz" wrap="square" lIns="91440" tIns="45720" rIns="91440" bIns="45720" rtlCol="0" anchor="ctr">
            <a:noAutofit/>
          </a:bodyPr>
          <a:lstStyle/>
          <a:p>
            <a:pPr algn="ctr"/>
            <a:r>
              <a:rPr lang="es-CO" sz="3200" b="1" dirty="0">
                <a:solidFill>
                  <a:srgbClr val="92D050"/>
                </a:solidFill>
              </a:rPr>
              <a:t>BASE DE DATOS</a:t>
            </a:r>
            <a:endParaRPr lang="en-US" sz="3200" b="1" dirty="0">
              <a:solidFill>
                <a:srgbClr val="92D050"/>
              </a:solidFill>
            </a:endParaRPr>
          </a:p>
        </p:txBody>
      </p:sp>
    </p:spTree>
    <p:extLst>
      <p:ext uri="{BB962C8B-B14F-4D97-AF65-F5344CB8AC3E}">
        <p14:creationId xmlns:p14="http://schemas.microsoft.com/office/powerpoint/2010/main" val="17637537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p:cNvSpPr txBox="1"/>
          <p:nvPr/>
        </p:nvSpPr>
        <p:spPr>
          <a:xfrm>
            <a:off x="954675" y="144887"/>
            <a:ext cx="2591262" cy="400110"/>
          </a:xfrm>
          <a:prstGeom prst="rect">
            <a:avLst/>
          </a:prstGeom>
          <a:noFill/>
        </p:spPr>
        <p:txBody>
          <a:bodyPr wrap="square" rtlCol="0">
            <a:spAutoFit/>
          </a:bodyPr>
          <a:lstStyle/>
          <a:p>
            <a:r>
              <a:rPr lang="es-ES" sz="2000" b="1" dirty="0">
                <a:solidFill>
                  <a:srgbClr val="E8E6E8"/>
                </a:solidFill>
                <a:latin typeface="Calibri"/>
                <a:cs typeface="Calibri"/>
              </a:rPr>
              <a:t>Idea del proyecto</a:t>
            </a:r>
          </a:p>
        </p:txBody>
      </p:sp>
      <p:sp>
        <p:nvSpPr>
          <p:cNvPr id="13" name="CuadroTexto 12"/>
          <p:cNvSpPr txBox="1"/>
          <p:nvPr/>
        </p:nvSpPr>
        <p:spPr>
          <a:xfrm>
            <a:off x="553338" y="162651"/>
            <a:ext cx="281288" cy="369332"/>
          </a:xfrm>
          <a:prstGeom prst="rect">
            <a:avLst/>
          </a:prstGeom>
          <a:noFill/>
        </p:spPr>
        <p:txBody>
          <a:bodyPr wrap="square" rtlCol="0">
            <a:spAutoFit/>
          </a:bodyPr>
          <a:lstStyle/>
          <a:p>
            <a:r>
              <a:rPr lang="es-ES" b="1" dirty="0">
                <a:solidFill>
                  <a:srgbClr val="E8E6E8"/>
                </a:solidFill>
                <a:latin typeface="Calibri"/>
                <a:cs typeface="Calibri"/>
              </a:rPr>
              <a:t>1</a:t>
            </a:r>
          </a:p>
        </p:txBody>
      </p:sp>
      <p:pic>
        <p:nvPicPr>
          <p:cNvPr id="14" name="Imagen 13"/>
          <p:cNvPicPr>
            <a:picLocks/>
          </p:cNvPicPr>
          <p:nvPr/>
        </p:nvPicPr>
        <p:blipFill>
          <a:blip r:embed="rId2"/>
          <a:stretch>
            <a:fillRect/>
          </a:stretch>
        </p:blipFill>
        <p:spPr>
          <a:xfrm>
            <a:off x="594778" y="510490"/>
            <a:ext cx="217898" cy="36000"/>
          </a:xfrm>
          <a:prstGeom prst="rect">
            <a:avLst/>
          </a:prstGeom>
        </p:spPr>
      </p:pic>
      <p:sp>
        <p:nvSpPr>
          <p:cNvPr id="18" name="CuadroTexto 17"/>
          <p:cNvSpPr txBox="1"/>
          <p:nvPr/>
        </p:nvSpPr>
        <p:spPr>
          <a:xfrm>
            <a:off x="812676" y="1453197"/>
            <a:ext cx="6694481" cy="1846659"/>
          </a:xfrm>
          <a:prstGeom prst="rect">
            <a:avLst/>
          </a:prstGeom>
          <a:noFill/>
        </p:spPr>
        <p:txBody>
          <a:bodyPr wrap="square" rtlCol="0">
            <a:spAutoFit/>
          </a:bodyPr>
          <a:lstStyle/>
          <a:p>
            <a:r>
              <a:rPr lang="es-CO" sz="2000" dirty="0" smtClean="0">
                <a:solidFill>
                  <a:schemeClr val="bg1">
                    <a:lumMod val="50000"/>
                  </a:schemeClr>
                </a:solidFill>
              </a:rPr>
              <a:t>Se implemento</a:t>
            </a:r>
            <a:r>
              <a:rPr lang="es-CO" sz="2000" dirty="0" smtClean="0">
                <a:solidFill>
                  <a:schemeClr val="bg1">
                    <a:lumMod val="50000"/>
                  </a:schemeClr>
                </a:solidFill>
              </a:rPr>
              <a:t> </a:t>
            </a:r>
            <a:r>
              <a:rPr lang="es-CO" sz="2000" dirty="0">
                <a:solidFill>
                  <a:schemeClr val="bg1">
                    <a:lumMod val="50000"/>
                  </a:schemeClr>
                </a:solidFill>
              </a:rPr>
              <a:t>un sistema de información para el control de los servicios en un parqueadero de motos y bicicletas, que brinde optimización en el registro de entrada, estadía y salida de los vehículos, eficacia en los tiempos de trámite de los pagos y apoyo al área financiera.</a:t>
            </a:r>
          </a:p>
          <a:p>
            <a:endParaRPr lang="es-ES" sz="1400" dirty="0">
              <a:solidFill>
                <a:srgbClr val="5E5C5D"/>
              </a:solidFill>
              <a:latin typeface="Calibri"/>
              <a:cs typeface="Calibri"/>
            </a:endParaRPr>
          </a:p>
        </p:txBody>
      </p:sp>
    </p:spTree>
    <p:extLst>
      <p:ext uri="{BB962C8B-B14F-4D97-AF65-F5344CB8AC3E}">
        <p14:creationId xmlns:p14="http://schemas.microsoft.com/office/powerpoint/2010/main" val="220180576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l="12653" t="8707" r="30612" b="25140"/>
          <a:stretch/>
        </p:blipFill>
        <p:spPr>
          <a:xfrm>
            <a:off x="-1" y="0"/>
            <a:ext cx="9081797" cy="5143500"/>
          </a:xfrm>
          <a:prstGeom prst="rect">
            <a:avLst/>
          </a:prstGeom>
        </p:spPr>
      </p:pic>
    </p:spTree>
    <p:extLst>
      <p:ext uri="{BB962C8B-B14F-4D97-AF65-F5344CB8AC3E}">
        <p14:creationId xmlns:p14="http://schemas.microsoft.com/office/powerpoint/2010/main" val="263912565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905802" y="2059806"/>
            <a:ext cx="5034013" cy="885525"/>
          </a:xfrm>
          <a:prstGeom prst="rect">
            <a:avLst/>
          </a:prstGeom>
        </p:spPr>
        <p:txBody>
          <a:bodyPr vert="horz" wrap="square" lIns="91440" tIns="45720" rIns="91440" bIns="45720" rtlCol="0" anchor="ctr">
            <a:noAutofit/>
          </a:bodyPr>
          <a:lstStyle/>
          <a:p>
            <a:pPr algn="l"/>
            <a:endParaRPr lang="en-US" sz="3200" b="1" dirty="0">
              <a:solidFill>
                <a:srgbClr val="92D050"/>
              </a:solidFill>
            </a:endParaRPr>
          </a:p>
        </p:txBody>
      </p:sp>
      <p:sp>
        <p:nvSpPr>
          <p:cNvPr id="3" name="CuadroTexto 2"/>
          <p:cNvSpPr txBox="1"/>
          <p:nvPr/>
        </p:nvSpPr>
        <p:spPr>
          <a:xfrm>
            <a:off x="1804737" y="2047173"/>
            <a:ext cx="5534526" cy="1049154"/>
          </a:xfrm>
          <a:prstGeom prst="rect">
            <a:avLst/>
          </a:prstGeom>
        </p:spPr>
        <p:txBody>
          <a:bodyPr vert="horz" wrap="square" lIns="91440" tIns="45720" rIns="91440" bIns="45720" rtlCol="0" anchor="ctr">
            <a:noAutofit/>
          </a:bodyPr>
          <a:lstStyle/>
          <a:p>
            <a:pPr algn="ctr"/>
            <a:r>
              <a:rPr lang="es-CO" sz="3200" b="1" dirty="0">
                <a:solidFill>
                  <a:srgbClr val="92D050"/>
                </a:solidFill>
              </a:rPr>
              <a:t>PROTOTIPO FUNCIONAL 60%</a:t>
            </a:r>
            <a:endParaRPr lang="en-US" sz="3200" b="1" dirty="0">
              <a:solidFill>
                <a:srgbClr val="92D050"/>
              </a:solidFill>
            </a:endParaRPr>
          </a:p>
        </p:txBody>
      </p:sp>
    </p:spTree>
    <p:extLst>
      <p:ext uri="{BB962C8B-B14F-4D97-AF65-F5344CB8AC3E}">
        <p14:creationId xmlns:p14="http://schemas.microsoft.com/office/powerpoint/2010/main" val="180309417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040556" y="2153051"/>
            <a:ext cx="5062888" cy="837398"/>
          </a:xfrm>
          <a:prstGeom prst="rect">
            <a:avLst/>
          </a:prstGeom>
        </p:spPr>
        <p:txBody>
          <a:bodyPr vert="horz" wrap="square" lIns="91440" tIns="45720" rIns="91440" bIns="45720" rtlCol="0" anchor="ctr">
            <a:noAutofit/>
          </a:bodyPr>
          <a:lstStyle/>
          <a:p>
            <a:pPr algn="ctr"/>
            <a:r>
              <a:rPr lang="es-CO" sz="3200" b="1" dirty="0">
                <a:solidFill>
                  <a:srgbClr val="92D050"/>
                </a:solidFill>
              </a:rPr>
              <a:t>PRUEBAS DEL SOFTWARE</a:t>
            </a:r>
            <a:endParaRPr lang="en-US" sz="3200" b="1" dirty="0">
              <a:solidFill>
                <a:srgbClr val="92D050"/>
              </a:solidFill>
            </a:endParaRPr>
          </a:p>
        </p:txBody>
      </p:sp>
    </p:spTree>
    <p:extLst>
      <p:ext uri="{BB962C8B-B14F-4D97-AF65-F5344CB8AC3E}">
        <p14:creationId xmlns:p14="http://schemas.microsoft.com/office/powerpoint/2010/main" val="147460776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nvGraphicFramePr>
        <p:xfrm>
          <a:off x="124288" y="1083076"/>
          <a:ext cx="8780014" cy="3552051"/>
        </p:xfrm>
        <a:graphic>
          <a:graphicData uri="http://schemas.openxmlformats.org/drawingml/2006/table">
            <a:tbl>
              <a:tblPr/>
              <a:tblGrid>
                <a:gridCol w="382546">
                  <a:extLst>
                    <a:ext uri="{9D8B030D-6E8A-4147-A177-3AD203B41FA5}">
                      <a16:colId xmlns:a16="http://schemas.microsoft.com/office/drawing/2014/main" val="20000"/>
                    </a:ext>
                  </a:extLst>
                </a:gridCol>
                <a:gridCol w="1217193">
                  <a:extLst>
                    <a:ext uri="{9D8B030D-6E8A-4147-A177-3AD203B41FA5}">
                      <a16:colId xmlns:a16="http://schemas.microsoft.com/office/drawing/2014/main" val="20001"/>
                    </a:ext>
                  </a:extLst>
                </a:gridCol>
                <a:gridCol w="1289065">
                  <a:extLst>
                    <a:ext uri="{9D8B030D-6E8A-4147-A177-3AD203B41FA5}">
                      <a16:colId xmlns:a16="http://schemas.microsoft.com/office/drawing/2014/main" val="20002"/>
                    </a:ext>
                  </a:extLst>
                </a:gridCol>
                <a:gridCol w="964480">
                  <a:extLst>
                    <a:ext uri="{9D8B030D-6E8A-4147-A177-3AD203B41FA5}">
                      <a16:colId xmlns:a16="http://schemas.microsoft.com/office/drawing/2014/main" val="20003"/>
                    </a:ext>
                  </a:extLst>
                </a:gridCol>
                <a:gridCol w="1344707">
                  <a:extLst>
                    <a:ext uri="{9D8B030D-6E8A-4147-A177-3AD203B41FA5}">
                      <a16:colId xmlns:a16="http://schemas.microsoft.com/office/drawing/2014/main" val="20004"/>
                    </a:ext>
                  </a:extLst>
                </a:gridCol>
                <a:gridCol w="1585828">
                  <a:extLst>
                    <a:ext uri="{9D8B030D-6E8A-4147-A177-3AD203B41FA5}">
                      <a16:colId xmlns:a16="http://schemas.microsoft.com/office/drawing/2014/main" val="20005"/>
                    </a:ext>
                  </a:extLst>
                </a:gridCol>
                <a:gridCol w="1474541">
                  <a:extLst>
                    <a:ext uri="{9D8B030D-6E8A-4147-A177-3AD203B41FA5}">
                      <a16:colId xmlns:a16="http://schemas.microsoft.com/office/drawing/2014/main" val="20006"/>
                    </a:ext>
                  </a:extLst>
                </a:gridCol>
                <a:gridCol w="521654">
                  <a:extLst>
                    <a:ext uri="{9D8B030D-6E8A-4147-A177-3AD203B41FA5}">
                      <a16:colId xmlns:a16="http://schemas.microsoft.com/office/drawing/2014/main" val="20007"/>
                    </a:ext>
                  </a:extLst>
                </a:gridCol>
              </a:tblGrid>
              <a:tr h="167730">
                <a:tc>
                  <a:txBody>
                    <a:bodyPr/>
                    <a:lstStyle/>
                    <a:p>
                      <a:pPr algn="ctr" fontAlgn="ctr"/>
                      <a:r>
                        <a:rPr lang="es-CO" sz="500" b="0" i="0" u="none" strike="noStrike">
                          <a:solidFill>
                            <a:srgbClr val="FFFFFF"/>
                          </a:solidFill>
                          <a:latin typeface="Calibri"/>
                        </a:rPr>
                        <a:t>Id</a:t>
                      </a:r>
                    </a:p>
                  </a:txBody>
                  <a:tcPr marL="3984" marR="3984" marT="39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s-CO" sz="500" b="0" i="0" u="none" strike="noStrike">
                          <a:solidFill>
                            <a:srgbClr val="FFFFFF"/>
                          </a:solidFill>
                          <a:latin typeface="Calibri"/>
                        </a:rPr>
                        <a:t>Caso de Prueba</a:t>
                      </a:r>
                    </a:p>
                  </a:txBody>
                  <a:tcPr marL="3984" marR="3984" marT="39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s-CO" sz="500" b="0" i="0" u="none" strike="noStrike">
                          <a:solidFill>
                            <a:srgbClr val="FFFFFF"/>
                          </a:solidFill>
                          <a:latin typeface="Calibri"/>
                        </a:rPr>
                        <a:t>Descripción</a:t>
                      </a:r>
                    </a:p>
                  </a:txBody>
                  <a:tcPr marL="3984" marR="3984" marT="39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s-CO" sz="500" b="0" i="0" u="none" strike="noStrike">
                          <a:solidFill>
                            <a:srgbClr val="FFFFFF"/>
                          </a:solidFill>
                          <a:latin typeface="Calibri"/>
                        </a:rPr>
                        <a:t>Funcionalidad / Característica</a:t>
                      </a:r>
                    </a:p>
                  </a:txBody>
                  <a:tcPr marL="3984" marR="3984" marT="39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s-CO" sz="500" b="0" i="0" u="none" strike="noStrike">
                          <a:solidFill>
                            <a:srgbClr val="FFFFFF"/>
                          </a:solidFill>
                          <a:latin typeface="Calibri"/>
                        </a:rPr>
                        <a:t>Datos / Acciones de Entrada</a:t>
                      </a:r>
                    </a:p>
                  </a:txBody>
                  <a:tcPr marL="3984" marR="3984" marT="39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s-CO" sz="500" b="0" i="0" u="none" strike="noStrike">
                          <a:solidFill>
                            <a:srgbClr val="FFFFFF"/>
                          </a:solidFill>
                          <a:latin typeface="Calibri"/>
                        </a:rPr>
                        <a:t>Resultado Esperado</a:t>
                      </a:r>
                    </a:p>
                  </a:txBody>
                  <a:tcPr marL="3984" marR="3984" marT="39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s-CO" sz="500" b="1" i="0" u="none" strike="noStrike">
                          <a:solidFill>
                            <a:srgbClr val="000000"/>
                          </a:solidFill>
                          <a:latin typeface="Calibri"/>
                        </a:rPr>
                        <a:t>Resultado Obtenido</a:t>
                      </a:r>
                    </a:p>
                  </a:txBody>
                  <a:tcPr marL="3984" marR="3984" marT="39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3CDDD"/>
                    </a:solidFill>
                  </a:tcPr>
                </a:tc>
                <a:tc>
                  <a:txBody>
                    <a:bodyPr/>
                    <a:lstStyle/>
                    <a:p>
                      <a:pPr algn="ctr" fontAlgn="ctr"/>
                      <a:r>
                        <a:rPr lang="es-CO" sz="500" b="1" i="0" u="none" strike="noStrike">
                          <a:solidFill>
                            <a:srgbClr val="000000"/>
                          </a:solidFill>
                          <a:latin typeface="Calibri"/>
                        </a:rPr>
                        <a:t>Estado</a:t>
                      </a:r>
                    </a:p>
                  </a:txBody>
                  <a:tcPr marL="3984" marR="3984" marT="39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3CDDD"/>
                    </a:solidFill>
                  </a:tcPr>
                </a:tc>
                <a:extLst>
                  <a:ext uri="{0D108BD9-81ED-4DB2-BD59-A6C34878D82A}">
                    <a16:rowId xmlns:a16="http://schemas.microsoft.com/office/drawing/2014/main" val="10000"/>
                  </a:ext>
                </a:extLst>
              </a:tr>
              <a:tr h="390642">
                <a:tc>
                  <a:txBody>
                    <a:bodyPr/>
                    <a:lstStyle/>
                    <a:p>
                      <a:pPr algn="l" fontAlgn="b"/>
                      <a:r>
                        <a:rPr lang="es-CO" sz="500" b="0" i="0" u="none" strike="noStrike">
                          <a:solidFill>
                            <a:srgbClr val="000000"/>
                          </a:solidFill>
                          <a:latin typeface="Calibri"/>
                        </a:rPr>
                        <a:t>RF01</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Autenticar  Usuario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El sistema recibe los datos del usuario el documento y la contraseña, para poder iniciar sesión</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Los usuarios deberán identificarse para rectificar que se encuentran en la base de datos.</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Registrar la sesión del usuario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 la sesión si el usuario y contraseña es correcto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 la sesión del usuario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Funciona correctamente</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12914">
                <a:tc>
                  <a:txBody>
                    <a:bodyPr/>
                    <a:lstStyle/>
                    <a:p>
                      <a:pPr algn="l" fontAlgn="b"/>
                      <a:r>
                        <a:rPr lang="es-CO" sz="500" b="0" i="0" u="none" strike="noStrike">
                          <a:solidFill>
                            <a:srgbClr val="000000"/>
                          </a:solidFill>
                          <a:latin typeface="Calibri"/>
                        </a:rPr>
                        <a:t>RF02</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Registrar usuario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El sistema recibe los datos del usuario para el registro en la base de datos cómo usuario o administrador</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Los usuarios deberán registrarse  en la base de datos para poder ser identificados junto a su vehículo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 los datos del usuario en la base de datos</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 los datos del usuario correctamente </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 los datos del usuario correctamente</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Funciona correctamente</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37487">
                <a:tc>
                  <a:txBody>
                    <a:bodyPr/>
                    <a:lstStyle/>
                    <a:p>
                      <a:pPr algn="l" fontAlgn="b"/>
                      <a:r>
                        <a:rPr lang="es-CO" sz="500" b="0" i="0" u="none" strike="noStrike">
                          <a:solidFill>
                            <a:srgbClr val="000000"/>
                          </a:solidFill>
                          <a:latin typeface="Calibri"/>
                        </a:rPr>
                        <a:t>RF03</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Registrar entrada y salida</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El sistema registra la entrada y salida de motos y bicicletas</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El usuario podrá registrar la entrada y salida del vehículo y su respectivo usuario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 la entrada y salida de motos y bicicletas</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 la entrada y salida de motos y bicicletas correctamente</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 la entrada y salida de motos y bicicletas correctamente</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Funciona correctamente</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04986">
                <a:tc>
                  <a:txBody>
                    <a:bodyPr/>
                    <a:lstStyle/>
                    <a:p>
                      <a:pPr algn="l" fontAlgn="b"/>
                      <a:r>
                        <a:rPr lang="es-CO" sz="500" b="0" i="0" u="none" strike="noStrike">
                          <a:solidFill>
                            <a:srgbClr val="000000"/>
                          </a:solidFill>
                          <a:latin typeface="Calibri"/>
                        </a:rPr>
                        <a:t>RF04</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Consultar información</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El sistema muestra el costo y la duración por el tiempo estacionado de una moto o bicicleta</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El sistema ofrecerá al usuario y al administrador información acerca del proceso y  valor del servicio.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Se muestra la hora de entrada y salida,  el costo y la duración del tiempo estacionado de una moto o bicicleta</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Muestra la hora de entrada y salida, el costo y la duración</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Muestra la hora de entrada y salida, el costo y la duración</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Funciona correctamente</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412914">
                <a:tc>
                  <a:txBody>
                    <a:bodyPr/>
                    <a:lstStyle/>
                    <a:p>
                      <a:pPr algn="l" fontAlgn="b"/>
                      <a:r>
                        <a:rPr lang="es-CO" sz="500" b="0" i="0" u="none" strike="noStrike">
                          <a:solidFill>
                            <a:srgbClr val="000000"/>
                          </a:solidFill>
                          <a:latin typeface="Calibri"/>
                        </a:rPr>
                        <a:t>RF05</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Modificar la información de registro, facturación e ingreso del usuario.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El sistema permitirá al administrador modificar, ingresar, registrar, activar y desactivar la  información.</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El adninistrador podrá ingresar, modificar los datos cómo costos o cantidad de estacionamientos</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 el cambio en los costos y en la cantidad de estacionamientos</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 el cambio en el costo y la cantidad de estacionamiento y lo muestra en pantalla </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 el cambio en el costo y la cantidad de estacionamiento y lo muestra en pantalla </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Funciona correctamente</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472484">
                <a:tc>
                  <a:txBody>
                    <a:bodyPr/>
                    <a:lstStyle/>
                    <a:p>
                      <a:pPr algn="l" fontAlgn="b"/>
                      <a:r>
                        <a:rPr lang="es-CO" sz="500" b="0" i="0" u="none" strike="noStrike">
                          <a:solidFill>
                            <a:srgbClr val="000000"/>
                          </a:solidFill>
                          <a:latin typeface="Calibri"/>
                        </a:rPr>
                        <a:t>RF06</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Generar recibo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El sistema muestra el recibo de cada moto y bicicleta estacionada</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El administrador podrá general el recibo de cobro de acuerdo al tiempo de permanencia del vehículo en el establecimiento.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Muestra el recibo de la moto o bicicleta seleccionada</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Muestra el recibo de la moto o bicicleta seleccionada</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Muestra el recibo de la moto o bicicleta seleccionada</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Funciona correctamente</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539980">
                <a:tc>
                  <a:txBody>
                    <a:bodyPr/>
                    <a:lstStyle/>
                    <a:p>
                      <a:pPr algn="l" fontAlgn="b"/>
                      <a:r>
                        <a:rPr lang="es-CO" sz="500" b="0" i="0" u="none" strike="noStrike">
                          <a:solidFill>
                            <a:srgbClr val="000000"/>
                          </a:solidFill>
                          <a:latin typeface="Calibri"/>
                        </a:rPr>
                        <a:t>RF07</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Reporte de ingresos diarios</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El sistema muestra un listado de ingresos de motos y bicicletas </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Permite al administrador un acceso a la información relacionada con el ingreso sobre el servicio prestado diario.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Muestra un listado de ingresos de motos y bicicletas</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Muestra los vehículos parqueados</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Muestra los vehículos parqueados</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Funciona correctamente</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412914">
                <a:tc>
                  <a:txBody>
                    <a:bodyPr/>
                    <a:lstStyle/>
                    <a:p>
                      <a:pPr algn="l" fontAlgn="b"/>
                      <a:r>
                        <a:rPr lang="es-CO" sz="500" b="0" i="0" u="none" strike="noStrike">
                          <a:solidFill>
                            <a:srgbClr val="000000"/>
                          </a:solidFill>
                          <a:latin typeface="Calibri"/>
                        </a:rPr>
                        <a:t>RF08</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Gestión de reportes</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El sistema muestra un listado de vehiculos que han ingresado y salido del parqueadero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El sistema permitirá generar reportes de retroalimentación sobre las funciones y los servicios prestados al usuario.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dirty="0">
                          <a:solidFill>
                            <a:srgbClr val="000000"/>
                          </a:solidFill>
                          <a:latin typeface="Calibri"/>
                        </a:rPr>
                        <a:t>Muestra los </a:t>
                      </a:r>
                      <a:r>
                        <a:rPr lang="es-CO" sz="500" b="0" i="0" u="none" strike="noStrike" dirty="0" err="1">
                          <a:solidFill>
                            <a:srgbClr val="000000"/>
                          </a:solidFill>
                          <a:latin typeface="Calibri"/>
                        </a:rPr>
                        <a:t>vehiculos</a:t>
                      </a:r>
                      <a:r>
                        <a:rPr lang="es-CO" sz="500" b="0" i="0" u="none" strike="noStrike" dirty="0">
                          <a:solidFill>
                            <a:srgbClr val="000000"/>
                          </a:solidFill>
                          <a:latin typeface="Calibri"/>
                        </a:rPr>
                        <a:t> parqueados y los que salieron del parqueadero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Muestra los vehiculos parqueados y los que salieron del parqueadero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Muestra los vehiculos parqueados y los que salieron del parqueadero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dirty="0">
                          <a:solidFill>
                            <a:srgbClr val="000000"/>
                          </a:solidFill>
                          <a:latin typeface="Calibri"/>
                        </a:rPr>
                        <a:t>Funciona correctamente</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bl>
          </a:graphicData>
        </a:graphic>
      </p:graphicFrame>
      <p:sp>
        <p:nvSpPr>
          <p:cNvPr id="3" name="CuadroTexto 1"/>
          <p:cNvSpPr txBox="1"/>
          <p:nvPr/>
        </p:nvSpPr>
        <p:spPr>
          <a:xfrm>
            <a:off x="1783104" y="106532"/>
            <a:ext cx="5062888" cy="837398"/>
          </a:xfrm>
          <a:prstGeom prst="rect">
            <a:avLst/>
          </a:prstGeom>
        </p:spPr>
        <p:txBody>
          <a:bodyPr vert="horz" wrap="square" lIns="91440" tIns="45720" rIns="91440" bIns="45720" rtlCol="0" anchor="ctr">
            <a:noAutofit/>
          </a:bodyPr>
          <a:lstStyle/>
          <a:p>
            <a:pPr algn="ctr"/>
            <a:r>
              <a:rPr lang="es-CO" sz="3200" b="1" dirty="0" smtClean="0"/>
              <a:t>PRUEBA FUNCIONAL CAJA NEGRA</a:t>
            </a:r>
            <a:endParaRPr lang="en-US" sz="3200" b="1" dirty="0"/>
          </a:p>
        </p:txBody>
      </p:sp>
    </p:spTree>
    <p:extLst>
      <p:ext uri="{BB962C8B-B14F-4D97-AF65-F5344CB8AC3E}">
        <p14:creationId xmlns:p14="http://schemas.microsoft.com/office/powerpoint/2010/main" val="134081856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968366" y="2181927"/>
            <a:ext cx="5207267" cy="779646"/>
          </a:xfrm>
          <a:prstGeom prst="rect">
            <a:avLst/>
          </a:prstGeom>
        </p:spPr>
        <p:txBody>
          <a:bodyPr vert="horz" wrap="square" lIns="91440" tIns="45720" rIns="91440" bIns="45720" rtlCol="0" anchor="ctr">
            <a:noAutofit/>
          </a:bodyPr>
          <a:lstStyle/>
          <a:p>
            <a:pPr algn="ctr"/>
            <a:r>
              <a:rPr lang="es-CO" sz="3200" b="1" dirty="0" smtClean="0">
                <a:solidFill>
                  <a:srgbClr val="92D050"/>
                </a:solidFill>
              </a:rPr>
              <a:t>MANUALES </a:t>
            </a:r>
            <a:r>
              <a:rPr lang="es-CO" sz="3200" b="1" dirty="0">
                <a:solidFill>
                  <a:srgbClr val="92D050"/>
                </a:solidFill>
              </a:rPr>
              <a:t>DE USUARIO</a:t>
            </a:r>
            <a:endParaRPr lang="en-US" sz="3200" b="1" dirty="0">
              <a:solidFill>
                <a:srgbClr val="92D050"/>
              </a:solidFill>
            </a:endParaRPr>
          </a:p>
        </p:txBody>
      </p:sp>
    </p:spTree>
    <p:extLst>
      <p:ext uri="{BB962C8B-B14F-4D97-AF65-F5344CB8AC3E}">
        <p14:creationId xmlns:p14="http://schemas.microsoft.com/office/powerpoint/2010/main" val="49063900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423512" y="1925053"/>
            <a:ext cx="7170821" cy="1174282"/>
          </a:xfrm>
          <a:prstGeom prst="rect">
            <a:avLst/>
          </a:prstGeom>
        </p:spPr>
        <p:txBody>
          <a:bodyPr vert="horz" wrap="square" lIns="91440" tIns="45720" rIns="91440" bIns="45720" rtlCol="0" anchor="ctr">
            <a:noAutofit/>
          </a:bodyPr>
          <a:lstStyle/>
          <a:p>
            <a:pPr algn="ctr"/>
            <a:endParaRPr lang="en-US" sz="3200" b="1" dirty="0">
              <a:solidFill>
                <a:srgbClr val="92D050"/>
              </a:solidFill>
            </a:endParaRPr>
          </a:p>
        </p:txBody>
      </p:sp>
      <p:graphicFrame>
        <p:nvGraphicFramePr>
          <p:cNvPr id="3" name="2 Objeto"/>
          <p:cNvGraphicFramePr>
            <a:graphicFrameLocks noChangeAspect="1"/>
          </p:cNvGraphicFramePr>
          <p:nvPr>
            <p:extLst>
              <p:ext uri="{D42A27DB-BD31-4B8C-83A1-F6EECF244321}">
                <p14:modId xmlns:p14="http://schemas.microsoft.com/office/powerpoint/2010/main" val="4023372558"/>
              </p:ext>
            </p:extLst>
          </p:nvPr>
        </p:nvGraphicFramePr>
        <p:xfrm>
          <a:off x="2544249" y="1339482"/>
          <a:ext cx="3831325" cy="3519705"/>
        </p:xfrm>
        <a:graphic>
          <a:graphicData uri="http://schemas.openxmlformats.org/presentationml/2006/ole">
            <mc:AlternateContent xmlns:mc="http://schemas.openxmlformats.org/markup-compatibility/2006">
              <mc:Choice xmlns:v="urn:schemas-microsoft-com:vml" Requires="v">
                <p:oleObj spid="_x0000_s1058" name="Documento" r:id="rId3" imgW="6006328" imgH="8258697" progId="Word.Document.12">
                  <p:embed/>
                </p:oleObj>
              </mc:Choice>
              <mc:Fallback>
                <p:oleObj name="Documento" r:id="rId3" imgW="6006328" imgH="8258697" progId="Word.Document.12">
                  <p:embed/>
                  <p:pic>
                    <p:nvPicPr>
                      <p:cNvPr id="0" name="Picture 18"/>
                      <p:cNvPicPr>
                        <a:picLocks noChangeAspect="1" noChangeArrowheads="1"/>
                      </p:cNvPicPr>
                      <p:nvPr/>
                    </p:nvPicPr>
                    <p:blipFill>
                      <a:blip r:embed="rId4"/>
                      <a:srcRect/>
                      <a:stretch>
                        <a:fillRect/>
                      </a:stretch>
                    </p:blipFill>
                    <p:spPr bwMode="auto">
                      <a:xfrm>
                        <a:off x="2544249" y="1339482"/>
                        <a:ext cx="3831325" cy="3519705"/>
                      </a:xfrm>
                      <a:prstGeom prst="rect">
                        <a:avLst/>
                      </a:prstGeom>
                      <a:noFill/>
                    </p:spPr>
                  </p:pic>
                </p:oleObj>
              </mc:Fallback>
            </mc:AlternateContent>
          </a:graphicData>
        </a:graphic>
      </p:graphicFrame>
      <p:sp>
        <p:nvSpPr>
          <p:cNvPr id="5" name="CuadroTexto 1"/>
          <p:cNvSpPr txBox="1"/>
          <p:nvPr/>
        </p:nvSpPr>
        <p:spPr>
          <a:xfrm>
            <a:off x="1783104" y="106532"/>
            <a:ext cx="5062888" cy="837398"/>
          </a:xfrm>
          <a:prstGeom prst="rect">
            <a:avLst/>
          </a:prstGeom>
        </p:spPr>
        <p:txBody>
          <a:bodyPr vert="horz" wrap="square" lIns="91440" tIns="45720" rIns="91440" bIns="45720" rtlCol="0" anchor="ctr">
            <a:noAutofit/>
          </a:bodyPr>
          <a:lstStyle/>
          <a:p>
            <a:pPr algn="ctr"/>
            <a:r>
              <a:rPr lang="es-CO" sz="3200" b="1" dirty="0" smtClean="0"/>
              <a:t>MANUAL DE USUARIO</a:t>
            </a:r>
            <a:endParaRPr lang="en-US" sz="3200" b="1" dirty="0"/>
          </a:p>
        </p:txBody>
      </p:sp>
    </p:spTree>
    <p:extLst>
      <p:ext uri="{BB962C8B-B14F-4D97-AF65-F5344CB8AC3E}">
        <p14:creationId xmlns:p14="http://schemas.microsoft.com/office/powerpoint/2010/main" val="182256049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423512" y="1925053"/>
            <a:ext cx="7170821" cy="1174282"/>
          </a:xfrm>
          <a:prstGeom prst="rect">
            <a:avLst/>
          </a:prstGeom>
        </p:spPr>
        <p:txBody>
          <a:bodyPr vert="horz" wrap="square" lIns="91440" tIns="45720" rIns="91440" bIns="45720" rtlCol="0" anchor="ctr">
            <a:noAutofit/>
          </a:bodyPr>
          <a:lstStyle/>
          <a:p>
            <a:pPr algn="ctr"/>
            <a:endParaRPr lang="en-US" sz="3200" b="1" dirty="0">
              <a:solidFill>
                <a:srgbClr val="92D050"/>
              </a:solidFill>
            </a:endParaRPr>
          </a:p>
        </p:txBody>
      </p:sp>
      <p:sp>
        <p:nvSpPr>
          <p:cNvPr id="5" name="CuadroTexto 1"/>
          <p:cNvSpPr txBox="1"/>
          <p:nvPr/>
        </p:nvSpPr>
        <p:spPr>
          <a:xfrm>
            <a:off x="1783104" y="106532"/>
            <a:ext cx="5062888" cy="837398"/>
          </a:xfrm>
          <a:prstGeom prst="rect">
            <a:avLst/>
          </a:prstGeom>
        </p:spPr>
        <p:txBody>
          <a:bodyPr vert="horz" wrap="square" lIns="91440" tIns="45720" rIns="91440" bIns="45720" rtlCol="0" anchor="ctr">
            <a:noAutofit/>
          </a:bodyPr>
          <a:lstStyle/>
          <a:p>
            <a:pPr algn="ctr"/>
            <a:r>
              <a:rPr lang="es-CO" sz="3200" b="1" dirty="0" smtClean="0"/>
              <a:t>MANUAL TECNICO</a:t>
            </a:r>
            <a:endParaRPr lang="en-US" sz="3200" b="1" dirty="0"/>
          </a:p>
        </p:txBody>
      </p:sp>
      <p:graphicFrame>
        <p:nvGraphicFramePr>
          <p:cNvPr id="6" name="Objeto 5"/>
          <p:cNvGraphicFramePr>
            <a:graphicFrameLocks noChangeAspect="1"/>
          </p:cNvGraphicFramePr>
          <p:nvPr>
            <p:extLst>
              <p:ext uri="{D42A27DB-BD31-4B8C-83A1-F6EECF244321}">
                <p14:modId xmlns:p14="http://schemas.microsoft.com/office/powerpoint/2010/main" val="977187572"/>
              </p:ext>
            </p:extLst>
          </p:nvPr>
        </p:nvGraphicFramePr>
        <p:xfrm>
          <a:off x="2701640" y="943930"/>
          <a:ext cx="3699159" cy="3930768"/>
        </p:xfrm>
        <a:graphic>
          <a:graphicData uri="http://schemas.openxmlformats.org/presentationml/2006/ole">
            <mc:AlternateContent xmlns:mc="http://schemas.openxmlformats.org/markup-compatibility/2006">
              <mc:Choice xmlns:v="urn:schemas-microsoft-com:vml" Requires="v">
                <p:oleObj spid="_x0000_s2052" name="Documento" r:id="rId3" imgW="5777711" imgH="5738246" progId="Word.Document.12">
                  <p:embed/>
                </p:oleObj>
              </mc:Choice>
              <mc:Fallback>
                <p:oleObj name="Documento" r:id="rId3" imgW="5777711" imgH="5738246" progId="Word.Document.12">
                  <p:embed/>
                  <p:pic>
                    <p:nvPicPr>
                      <p:cNvPr id="6" name="Objeto 5"/>
                      <p:cNvPicPr/>
                      <p:nvPr/>
                    </p:nvPicPr>
                    <p:blipFill>
                      <a:blip r:embed="rId4"/>
                      <a:stretch>
                        <a:fillRect/>
                      </a:stretch>
                    </p:blipFill>
                    <p:spPr>
                      <a:xfrm>
                        <a:off x="2701640" y="943930"/>
                        <a:ext cx="3699159" cy="3930768"/>
                      </a:xfrm>
                      <a:prstGeom prst="rect">
                        <a:avLst/>
                      </a:prstGeom>
                    </p:spPr>
                  </p:pic>
                </p:oleObj>
              </mc:Fallback>
            </mc:AlternateContent>
          </a:graphicData>
        </a:graphic>
      </p:graphicFrame>
    </p:spTree>
    <p:extLst>
      <p:ext uri="{BB962C8B-B14F-4D97-AF65-F5344CB8AC3E}">
        <p14:creationId xmlns:p14="http://schemas.microsoft.com/office/powerpoint/2010/main" val="219157552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968366" y="2181927"/>
            <a:ext cx="5207267" cy="779646"/>
          </a:xfrm>
          <a:prstGeom prst="rect">
            <a:avLst/>
          </a:prstGeom>
        </p:spPr>
        <p:txBody>
          <a:bodyPr vert="horz" wrap="square" lIns="91440" tIns="45720" rIns="91440" bIns="45720" rtlCol="0" anchor="ctr">
            <a:noAutofit/>
          </a:bodyPr>
          <a:lstStyle/>
          <a:p>
            <a:pPr algn="ctr"/>
            <a:r>
              <a:rPr lang="es-CO" sz="4800" b="1" dirty="0" smtClean="0">
                <a:solidFill>
                  <a:srgbClr val="92D050"/>
                </a:solidFill>
              </a:rPr>
              <a:t>CONTRATOS</a:t>
            </a:r>
            <a:endParaRPr lang="en-US" sz="4800" b="1" dirty="0">
              <a:solidFill>
                <a:srgbClr val="92D050"/>
              </a:solidFill>
            </a:endParaRPr>
          </a:p>
        </p:txBody>
      </p:sp>
    </p:spTree>
    <p:extLst>
      <p:ext uri="{BB962C8B-B14F-4D97-AF65-F5344CB8AC3E}">
        <p14:creationId xmlns:p14="http://schemas.microsoft.com/office/powerpoint/2010/main" val="317042977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1"/>
          <p:cNvSpPr txBox="1"/>
          <p:nvPr/>
        </p:nvSpPr>
        <p:spPr>
          <a:xfrm>
            <a:off x="1783104" y="106532"/>
            <a:ext cx="5062888" cy="837398"/>
          </a:xfrm>
          <a:prstGeom prst="rect">
            <a:avLst/>
          </a:prstGeom>
        </p:spPr>
        <p:txBody>
          <a:bodyPr vert="horz" wrap="square" lIns="91440" tIns="45720" rIns="91440" bIns="45720" rtlCol="0" anchor="ctr">
            <a:noAutofit/>
          </a:bodyPr>
          <a:lstStyle/>
          <a:p>
            <a:pPr algn="ctr"/>
            <a:r>
              <a:rPr lang="es-CO" sz="3200" b="1" dirty="0" smtClean="0"/>
              <a:t>CONTRATOS</a:t>
            </a:r>
            <a:endParaRPr lang="en-US" sz="3200" b="1" dirty="0"/>
          </a:p>
        </p:txBody>
      </p:sp>
      <p:graphicFrame>
        <p:nvGraphicFramePr>
          <p:cNvPr id="3" name="Objeto 2"/>
          <p:cNvGraphicFramePr>
            <a:graphicFrameLocks noChangeAspect="1"/>
          </p:cNvGraphicFramePr>
          <p:nvPr>
            <p:extLst>
              <p:ext uri="{D42A27DB-BD31-4B8C-83A1-F6EECF244321}">
                <p14:modId xmlns:p14="http://schemas.microsoft.com/office/powerpoint/2010/main" val="2763184109"/>
              </p:ext>
            </p:extLst>
          </p:nvPr>
        </p:nvGraphicFramePr>
        <p:xfrm>
          <a:off x="265113" y="1020763"/>
          <a:ext cx="2736850" cy="3987800"/>
        </p:xfrm>
        <a:graphic>
          <a:graphicData uri="http://schemas.openxmlformats.org/presentationml/2006/ole">
            <mc:AlternateContent xmlns:mc="http://schemas.openxmlformats.org/markup-compatibility/2006">
              <mc:Choice xmlns:v="urn:schemas-microsoft-com:vml" Requires="v">
                <p:oleObj spid="_x0000_s3074" name="Documento" r:id="rId3" imgW="6907208" imgH="10074696" progId="Word.Document.12">
                  <p:embed/>
                </p:oleObj>
              </mc:Choice>
              <mc:Fallback>
                <p:oleObj name="Documento" r:id="rId3" imgW="6907208" imgH="10074696" progId="Word.Document.12">
                  <p:embed/>
                  <p:pic>
                    <p:nvPicPr>
                      <p:cNvPr id="0" name=""/>
                      <p:cNvPicPr/>
                      <p:nvPr/>
                    </p:nvPicPr>
                    <p:blipFill>
                      <a:blip r:embed="rId4"/>
                      <a:stretch>
                        <a:fillRect/>
                      </a:stretch>
                    </p:blipFill>
                    <p:spPr>
                      <a:xfrm>
                        <a:off x="265113" y="1020763"/>
                        <a:ext cx="2736850" cy="3987800"/>
                      </a:xfrm>
                      <a:prstGeom prst="rect">
                        <a:avLst/>
                      </a:prstGeom>
                    </p:spPr>
                  </p:pic>
                </p:oleObj>
              </mc:Fallback>
            </mc:AlternateContent>
          </a:graphicData>
        </a:graphic>
      </p:graphicFrame>
      <p:graphicFrame>
        <p:nvGraphicFramePr>
          <p:cNvPr id="4" name="Objeto 3"/>
          <p:cNvGraphicFramePr>
            <a:graphicFrameLocks noChangeAspect="1"/>
          </p:cNvGraphicFramePr>
          <p:nvPr>
            <p:extLst>
              <p:ext uri="{D42A27DB-BD31-4B8C-83A1-F6EECF244321}">
                <p14:modId xmlns:p14="http://schemas.microsoft.com/office/powerpoint/2010/main" val="1645446573"/>
              </p:ext>
            </p:extLst>
          </p:nvPr>
        </p:nvGraphicFramePr>
        <p:xfrm>
          <a:off x="3313945" y="1019778"/>
          <a:ext cx="2765238" cy="4064000"/>
        </p:xfrm>
        <a:graphic>
          <a:graphicData uri="http://schemas.openxmlformats.org/presentationml/2006/ole">
            <mc:AlternateContent xmlns:mc="http://schemas.openxmlformats.org/markup-compatibility/2006">
              <mc:Choice xmlns:v="urn:schemas-microsoft-com:vml" Requires="v">
                <p:oleObj spid="_x0000_s3075" name="Documento" r:id="rId5" imgW="6496685" imgH="10019160" progId="Word.Document.12">
                  <p:embed/>
                </p:oleObj>
              </mc:Choice>
              <mc:Fallback>
                <p:oleObj name="Documento" r:id="rId5" imgW="6496685" imgH="10019160" progId="Word.Document.12">
                  <p:embed/>
                  <p:pic>
                    <p:nvPicPr>
                      <p:cNvPr id="0" name=""/>
                      <p:cNvPicPr/>
                      <p:nvPr/>
                    </p:nvPicPr>
                    <p:blipFill>
                      <a:blip r:embed="rId6"/>
                      <a:stretch>
                        <a:fillRect/>
                      </a:stretch>
                    </p:blipFill>
                    <p:spPr>
                      <a:xfrm>
                        <a:off x="3313945" y="1019778"/>
                        <a:ext cx="2765238" cy="4064000"/>
                      </a:xfrm>
                      <a:prstGeom prst="rect">
                        <a:avLst/>
                      </a:prstGeom>
                    </p:spPr>
                  </p:pic>
                </p:oleObj>
              </mc:Fallback>
            </mc:AlternateContent>
          </a:graphicData>
        </a:graphic>
      </p:graphicFrame>
      <p:graphicFrame>
        <p:nvGraphicFramePr>
          <p:cNvPr id="8" name="Objeto 7"/>
          <p:cNvGraphicFramePr>
            <a:graphicFrameLocks noChangeAspect="1"/>
          </p:cNvGraphicFramePr>
          <p:nvPr>
            <p:extLst>
              <p:ext uri="{D42A27DB-BD31-4B8C-83A1-F6EECF244321}">
                <p14:modId xmlns:p14="http://schemas.microsoft.com/office/powerpoint/2010/main" val="3773522532"/>
              </p:ext>
            </p:extLst>
          </p:nvPr>
        </p:nvGraphicFramePr>
        <p:xfrm>
          <a:off x="6306480" y="1020763"/>
          <a:ext cx="2717701" cy="4064000"/>
        </p:xfrm>
        <a:graphic>
          <a:graphicData uri="http://schemas.openxmlformats.org/presentationml/2006/ole">
            <mc:AlternateContent xmlns:mc="http://schemas.openxmlformats.org/markup-compatibility/2006">
              <mc:Choice xmlns:v="urn:schemas-microsoft-com:vml" Requires="v">
                <p:oleObj spid="_x0000_s3076" name="Documento" r:id="rId7" imgW="5999128" imgH="9824753" progId="Word.Document.12">
                  <p:embed/>
                </p:oleObj>
              </mc:Choice>
              <mc:Fallback>
                <p:oleObj name="Documento" r:id="rId7" imgW="5999128" imgH="9824753" progId="Word.Document.12">
                  <p:embed/>
                  <p:pic>
                    <p:nvPicPr>
                      <p:cNvPr id="0" name=""/>
                      <p:cNvPicPr/>
                      <p:nvPr/>
                    </p:nvPicPr>
                    <p:blipFill>
                      <a:blip r:embed="rId8"/>
                      <a:stretch>
                        <a:fillRect/>
                      </a:stretch>
                    </p:blipFill>
                    <p:spPr>
                      <a:xfrm>
                        <a:off x="6306480" y="1020763"/>
                        <a:ext cx="2717701" cy="4064000"/>
                      </a:xfrm>
                      <a:prstGeom prst="rect">
                        <a:avLst/>
                      </a:prstGeom>
                    </p:spPr>
                  </p:pic>
                </p:oleObj>
              </mc:Fallback>
            </mc:AlternateContent>
          </a:graphicData>
        </a:graphic>
      </p:graphicFrame>
    </p:spTree>
    <p:extLst>
      <p:ext uri="{BB962C8B-B14F-4D97-AF65-F5344CB8AC3E}">
        <p14:creationId xmlns:p14="http://schemas.microsoft.com/office/powerpoint/2010/main" val="198167002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68334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D035831-4C54-4669-925E-AC73A5AB166A}"/>
              </a:ext>
            </a:extLst>
          </p:cNvPr>
          <p:cNvSpPr txBox="1"/>
          <p:nvPr/>
        </p:nvSpPr>
        <p:spPr>
          <a:xfrm>
            <a:off x="3099683" y="2114550"/>
            <a:ext cx="2944634" cy="914400"/>
          </a:xfrm>
          <a:prstGeom prst="rect">
            <a:avLst/>
          </a:prstGeom>
        </p:spPr>
        <p:txBody>
          <a:bodyPr vert="horz" wrap="none" lIns="91440" tIns="45720" rIns="91440" bIns="45720" rtlCol="0" anchor="ctr">
            <a:noAutofit/>
          </a:bodyPr>
          <a:lstStyle/>
          <a:p>
            <a:pPr algn="l"/>
            <a:r>
              <a:rPr lang="es-CO" sz="4800" b="1" dirty="0">
                <a:solidFill>
                  <a:srgbClr val="92D050"/>
                </a:solidFill>
              </a:rPr>
              <a:t>OBJETIVOS</a:t>
            </a:r>
          </a:p>
        </p:txBody>
      </p:sp>
    </p:spTree>
    <p:extLst>
      <p:ext uri="{BB962C8B-B14F-4D97-AF65-F5344CB8AC3E}">
        <p14:creationId xmlns:p14="http://schemas.microsoft.com/office/powerpoint/2010/main" val="29046413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p:cNvSpPr txBox="1"/>
          <p:nvPr/>
        </p:nvSpPr>
        <p:spPr>
          <a:xfrm>
            <a:off x="553338" y="162651"/>
            <a:ext cx="281288" cy="369332"/>
          </a:xfrm>
          <a:prstGeom prst="rect">
            <a:avLst/>
          </a:prstGeom>
          <a:noFill/>
        </p:spPr>
        <p:txBody>
          <a:bodyPr wrap="square" rtlCol="0">
            <a:spAutoFit/>
          </a:bodyPr>
          <a:lstStyle/>
          <a:p>
            <a:r>
              <a:rPr lang="es-ES" b="1" dirty="0">
                <a:solidFill>
                  <a:srgbClr val="E8E6E8"/>
                </a:solidFill>
                <a:latin typeface="Calibri"/>
                <a:cs typeface="Calibri"/>
              </a:rPr>
              <a:t>2</a:t>
            </a:r>
          </a:p>
        </p:txBody>
      </p:sp>
      <p:pic>
        <p:nvPicPr>
          <p:cNvPr id="14" name="Imagen 13"/>
          <p:cNvPicPr>
            <a:picLocks/>
          </p:cNvPicPr>
          <p:nvPr/>
        </p:nvPicPr>
        <p:blipFill>
          <a:blip r:embed="rId2"/>
          <a:stretch>
            <a:fillRect/>
          </a:stretch>
        </p:blipFill>
        <p:spPr>
          <a:xfrm>
            <a:off x="594778" y="510490"/>
            <a:ext cx="217898" cy="36000"/>
          </a:xfrm>
          <a:prstGeom prst="rect">
            <a:avLst/>
          </a:prstGeom>
        </p:spPr>
      </p:pic>
      <p:pic>
        <p:nvPicPr>
          <p:cNvPr id="19" name="Imagen 18"/>
          <p:cNvPicPr>
            <a:picLocks noChangeAspect="1"/>
          </p:cNvPicPr>
          <p:nvPr/>
        </p:nvPicPr>
        <p:blipFill>
          <a:blip r:embed="rId3"/>
          <a:stretch>
            <a:fillRect/>
          </a:stretch>
        </p:blipFill>
        <p:spPr>
          <a:xfrm>
            <a:off x="1101721" y="1958193"/>
            <a:ext cx="241300" cy="38100"/>
          </a:xfrm>
          <a:prstGeom prst="rect">
            <a:avLst/>
          </a:prstGeom>
        </p:spPr>
      </p:pic>
      <p:sp>
        <p:nvSpPr>
          <p:cNvPr id="20" name="CuadroTexto 19"/>
          <p:cNvSpPr txBox="1"/>
          <p:nvPr/>
        </p:nvSpPr>
        <p:spPr>
          <a:xfrm>
            <a:off x="954675" y="144887"/>
            <a:ext cx="2591262" cy="400110"/>
          </a:xfrm>
          <a:prstGeom prst="rect">
            <a:avLst/>
          </a:prstGeom>
          <a:noFill/>
        </p:spPr>
        <p:txBody>
          <a:bodyPr wrap="square" rtlCol="0">
            <a:spAutoFit/>
          </a:bodyPr>
          <a:lstStyle/>
          <a:p>
            <a:r>
              <a:rPr lang="es-ES" sz="2000" b="1" dirty="0">
                <a:solidFill>
                  <a:srgbClr val="E8E6E8"/>
                </a:solidFill>
                <a:latin typeface="Calibri"/>
                <a:cs typeface="Calibri"/>
              </a:rPr>
              <a:t>OBJETIVO GENERAL</a:t>
            </a:r>
          </a:p>
        </p:txBody>
      </p:sp>
      <p:sp>
        <p:nvSpPr>
          <p:cNvPr id="21" name="CuadroTexto 20"/>
          <p:cNvSpPr txBox="1"/>
          <p:nvPr/>
        </p:nvSpPr>
        <p:spPr>
          <a:xfrm>
            <a:off x="954675" y="1227522"/>
            <a:ext cx="2591262" cy="707886"/>
          </a:xfrm>
          <a:prstGeom prst="rect">
            <a:avLst/>
          </a:prstGeom>
          <a:noFill/>
        </p:spPr>
        <p:txBody>
          <a:bodyPr wrap="square" rtlCol="0">
            <a:spAutoFit/>
          </a:bodyPr>
          <a:lstStyle/>
          <a:p>
            <a:r>
              <a:rPr lang="es-ES" sz="2000" b="1" dirty="0">
                <a:solidFill>
                  <a:srgbClr val="5E5C5D"/>
                </a:solidFill>
                <a:latin typeface="Calibri"/>
                <a:cs typeface="Calibri"/>
              </a:rPr>
              <a:t>Objetivo General del Proyecto</a:t>
            </a:r>
          </a:p>
        </p:txBody>
      </p:sp>
      <p:sp>
        <p:nvSpPr>
          <p:cNvPr id="24" name="CuadroTexto 23"/>
          <p:cNvSpPr txBox="1"/>
          <p:nvPr/>
        </p:nvSpPr>
        <p:spPr>
          <a:xfrm>
            <a:off x="954675" y="2202418"/>
            <a:ext cx="5936906" cy="1477328"/>
          </a:xfrm>
          <a:prstGeom prst="rect">
            <a:avLst/>
          </a:prstGeom>
          <a:noFill/>
        </p:spPr>
        <p:txBody>
          <a:bodyPr wrap="square" rtlCol="0">
            <a:spAutoFit/>
          </a:bodyPr>
          <a:lstStyle/>
          <a:p>
            <a:r>
              <a:rPr lang="es-CO" dirty="0" smtClean="0">
                <a:solidFill>
                  <a:schemeClr val="bg1">
                    <a:lumMod val="50000"/>
                  </a:schemeClr>
                </a:solidFill>
              </a:rPr>
              <a:t>Manejar </a:t>
            </a:r>
            <a:r>
              <a:rPr lang="es-CO" dirty="0">
                <a:solidFill>
                  <a:schemeClr val="bg1">
                    <a:lumMod val="50000"/>
                  </a:schemeClr>
                </a:solidFill>
              </a:rPr>
              <a:t>un programa eficaz de administración </a:t>
            </a:r>
            <a:r>
              <a:rPr lang="es-CO" dirty="0" smtClean="0">
                <a:solidFill>
                  <a:schemeClr val="bg1">
                    <a:lumMod val="50000"/>
                  </a:schemeClr>
                </a:solidFill>
              </a:rPr>
              <a:t>de </a:t>
            </a:r>
            <a:r>
              <a:rPr lang="es-CO" dirty="0" smtClean="0">
                <a:solidFill>
                  <a:schemeClr val="bg1">
                    <a:lumMod val="50000"/>
                  </a:schemeClr>
                </a:solidFill>
              </a:rPr>
              <a:t>parqueaderos </a:t>
            </a:r>
            <a:r>
              <a:rPr lang="es-CO" dirty="0">
                <a:solidFill>
                  <a:schemeClr val="bg1">
                    <a:lumMod val="50000"/>
                  </a:schemeClr>
                </a:solidFill>
              </a:rPr>
              <a:t>de motos y bicicletas que nos permita transformar funciones manuales a </a:t>
            </a:r>
            <a:r>
              <a:rPr lang="es-CO" dirty="0" smtClean="0">
                <a:solidFill>
                  <a:schemeClr val="bg1">
                    <a:lumMod val="50000"/>
                  </a:schemeClr>
                </a:solidFill>
              </a:rPr>
              <a:t>sistematizadas, </a:t>
            </a:r>
            <a:r>
              <a:rPr lang="es-CO" dirty="0">
                <a:solidFill>
                  <a:schemeClr val="bg1">
                    <a:lumMod val="50000"/>
                  </a:schemeClr>
                </a:solidFill>
              </a:rPr>
              <a:t>agilizando el proceso de ingreso y salida del vehículo motorizado y manual.</a:t>
            </a:r>
            <a:endParaRPr lang="es-ES" sz="1400" dirty="0">
              <a:solidFill>
                <a:schemeClr val="bg1">
                  <a:lumMod val="50000"/>
                </a:schemeClr>
              </a:solidFill>
              <a:latin typeface="Calibri"/>
              <a:cs typeface="Calibri"/>
            </a:endParaRPr>
          </a:p>
        </p:txBody>
      </p:sp>
    </p:spTree>
    <p:extLst>
      <p:ext uri="{BB962C8B-B14F-4D97-AF65-F5344CB8AC3E}">
        <p14:creationId xmlns:p14="http://schemas.microsoft.com/office/powerpoint/2010/main" val="39148745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C264062-5FC7-4759-BBB7-CAEFBC785206}"/>
              </a:ext>
            </a:extLst>
          </p:cNvPr>
          <p:cNvSpPr txBox="1"/>
          <p:nvPr/>
        </p:nvSpPr>
        <p:spPr>
          <a:xfrm>
            <a:off x="298450" y="1600200"/>
            <a:ext cx="2863850" cy="1885950"/>
          </a:xfrm>
          <a:prstGeom prst="rect">
            <a:avLst/>
          </a:prstGeom>
        </p:spPr>
        <p:txBody>
          <a:bodyPr vert="horz" wrap="square" lIns="91440" tIns="45720" rIns="91440" bIns="45720" rtlCol="0" anchor="ctr">
            <a:noAutofit/>
          </a:bodyPr>
          <a:lstStyle/>
          <a:p>
            <a:pPr algn="ctr"/>
            <a:r>
              <a:rPr lang="es-CO" sz="3200" b="1" dirty="0">
                <a:solidFill>
                  <a:schemeClr val="bg1"/>
                </a:solidFill>
              </a:rPr>
              <a:t>Objetivos Específicos.</a:t>
            </a:r>
          </a:p>
        </p:txBody>
      </p:sp>
      <p:sp>
        <p:nvSpPr>
          <p:cNvPr id="5" name="CuadroTexto 4">
            <a:extLst>
              <a:ext uri="{FF2B5EF4-FFF2-40B4-BE49-F238E27FC236}">
                <a16:creationId xmlns:a16="http://schemas.microsoft.com/office/drawing/2014/main" id="{F2D82EC7-9907-457D-A7A8-6EA8CD142729}"/>
              </a:ext>
            </a:extLst>
          </p:cNvPr>
          <p:cNvSpPr txBox="1"/>
          <p:nvPr/>
        </p:nvSpPr>
        <p:spPr>
          <a:xfrm>
            <a:off x="4043006" y="1067901"/>
            <a:ext cx="3962400" cy="2950547"/>
          </a:xfrm>
          <a:prstGeom prst="rect">
            <a:avLst/>
          </a:prstGeom>
        </p:spPr>
        <p:txBody>
          <a:bodyPr vert="horz" wrap="square" lIns="91440" tIns="45720" rIns="91440" bIns="45720" rtlCol="0" anchor="ctr">
            <a:noAutofit/>
          </a:bodyPr>
          <a:lstStyle/>
          <a:p>
            <a:pPr marL="285750" lvl="0" indent="-285750">
              <a:buFont typeface="Arial" panose="020B0604020202020204" pitchFamily="34" charset="0"/>
              <a:buChar char="•"/>
            </a:pPr>
            <a:r>
              <a:rPr lang="es-CO" sz="1400" dirty="0">
                <a:solidFill>
                  <a:schemeClr val="bg1">
                    <a:lumMod val="50000"/>
                  </a:schemeClr>
                </a:solidFill>
              </a:rPr>
              <a:t>Sistematizar el ingreso y salida de motos y bicicletas para llevar el registro en el programa </a:t>
            </a:r>
            <a:r>
              <a:rPr lang="es-CO" sz="1400" dirty="0" smtClean="0">
                <a:solidFill>
                  <a:schemeClr val="bg1">
                    <a:lumMod val="50000"/>
                  </a:schemeClr>
                </a:solidFill>
              </a:rPr>
              <a:t>desarrollado</a:t>
            </a:r>
            <a:r>
              <a:rPr lang="es-CO" sz="1400" dirty="0" smtClean="0">
                <a:solidFill>
                  <a:schemeClr val="bg1">
                    <a:lumMod val="50000"/>
                  </a:schemeClr>
                </a:solidFill>
              </a:rPr>
              <a:t>.</a:t>
            </a:r>
            <a:endParaRPr lang="es-CO" sz="1400" dirty="0">
              <a:solidFill>
                <a:schemeClr val="bg1">
                  <a:lumMod val="50000"/>
                </a:schemeClr>
              </a:solidFill>
            </a:endParaRPr>
          </a:p>
          <a:p>
            <a:r>
              <a:rPr lang="es-CO" sz="1400" dirty="0">
                <a:solidFill>
                  <a:schemeClr val="bg1">
                    <a:lumMod val="50000"/>
                  </a:schemeClr>
                </a:solidFill>
              </a:rPr>
              <a:t> </a:t>
            </a:r>
          </a:p>
          <a:p>
            <a:pPr marL="285750" lvl="0" indent="-285750">
              <a:buFont typeface="Arial" panose="020B0604020202020204" pitchFamily="34" charset="0"/>
              <a:buChar char="•"/>
            </a:pPr>
            <a:r>
              <a:rPr lang="es-CO" sz="1400" dirty="0">
                <a:solidFill>
                  <a:schemeClr val="bg1">
                    <a:lumMod val="50000"/>
                  </a:schemeClr>
                </a:solidFill>
              </a:rPr>
              <a:t>Llevar el control del registro del ingreso y salida de motos y bicicletas.</a:t>
            </a:r>
          </a:p>
          <a:p>
            <a:r>
              <a:rPr lang="es-CO" sz="1400" dirty="0">
                <a:solidFill>
                  <a:schemeClr val="bg1">
                    <a:lumMod val="50000"/>
                  </a:schemeClr>
                </a:solidFill>
              </a:rPr>
              <a:t> </a:t>
            </a:r>
          </a:p>
          <a:p>
            <a:pPr marL="285750" lvl="0" indent="-285750">
              <a:buFont typeface="Arial" panose="020B0604020202020204" pitchFamily="34" charset="0"/>
              <a:buChar char="•"/>
            </a:pPr>
            <a:r>
              <a:rPr lang="es-CO" sz="1400" dirty="0">
                <a:solidFill>
                  <a:schemeClr val="bg1">
                    <a:lumMod val="50000"/>
                  </a:schemeClr>
                </a:solidFill>
              </a:rPr>
              <a:t>Contabilizar el lapso de permanencia de motos y bicicletas para calcular tarifa. </a:t>
            </a:r>
          </a:p>
          <a:p>
            <a:r>
              <a:rPr lang="es-CO" sz="1400" dirty="0">
                <a:solidFill>
                  <a:schemeClr val="bg1">
                    <a:lumMod val="50000"/>
                  </a:schemeClr>
                </a:solidFill>
              </a:rPr>
              <a:t> </a:t>
            </a:r>
          </a:p>
          <a:p>
            <a:pPr marL="285750" lvl="0" indent="-285750">
              <a:buFont typeface="Arial" panose="020B0604020202020204" pitchFamily="34" charset="0"/>
              <a:buChar char="•"/>
            </a:pPr>
            <a:r>
              <a:rPr lang="es-CO" sz="1400" dirty="0">
                <a:solidFill>
                  <a:schemeClr val="bg1">
                    <a:lumMod val="50000"/>
                  </a:schemeClr>
                </a:solidFill>
              </a:rPr>
              <a:t>Agilizar el tiempo transcurrido durante el registro </a:t>
            </a:r>
            <a:r>
              <a:rPr lang="es-CO" sz="1400" dirty="0">
                <a:solidFill>
                  <a:schemeClr val="bg1">
                    <a:lumMod val="50000"/>
                  </a:schemeClr>
                </a:solidFill>
              </a:rPr>
              <a:t>d</a:t>
            </a:r>
            <a:r>
              <a:rPr lang="es-CO" sz="1400" dirty="0" smtClean="0">
                <a:solidFill>
                  <a:schemeClr val="bg1">
                    <a:lumMod val="50000"/>
                  </a:schemeClr>
                </a:solidFill>
              </a:rPr>
              <a:t>el </a:t>
            </a:r>
            <a:r>
              <a:rPr lang="es-CO" sz="1400" dirty="0">
                <a:solidFill>
                  <a:schemeClr val="bg1">
                    <a:lumMod val="50000"/>
                  </a:schemeClr>
                </a:solidFill>
              </a:rPr>
              <a:t>parqueo de motos y bicicletas.</a:t>
            </a:r>
          </a:p>
          <a:p>
            <a:pPr lvl="0"/>
            <a:endParaRPr lang="es-CO" sz="1400" dirty="0">
              <a:solidFill>
                <a:schemeClr val="bg1">
                  <a:lumMod val="50000"/>
                </a:schemeClr>
              </a:solidFill>
            </a:endParaRPr>
          </a:p>
          <a:p>
            <a:pPr marL="285750" lvl="0" indent="-285750">
              <a:buFont typeface="Arial" panose="020B0604020202020204" pitchFamily="34" charset="0"/>
              <a:buChar char="•"/>
            </a:pPr>
            <a:r>
              <a:rPr lang="es-CO" sz="1400" dirty="0">
                <a:solidFill>
                  <a:schemeClr val="bg1">
                    <a:lumMod val="50000"/>
                  </a:schemeClr>
                </a:solidFill>
              </a:rPr>
              <a:t>Llevar un registro histórico de los datos de motos y bicicletas, veces que ha ingresado y tiempo total, para la verificación de información.</a:t>
            </a:r>
          </a:p>
          <a:p>
            <a:r>
              <a:rPr lang="es-CO" sz="1400" dirty="0">
                <a:solidFill>
                  <a:schemeClr val="bg1">
                    <a:lumMod val="50000"/>
                  </a:schemeClr>
                </a:solidFill>
              </a:rPr>
              <a:t> </a:t>
            </a:r>
          </a:p>
          <a:p>
            <a:pPr marL="285750" lvl="0" indent="-285750">
              <a:buFont typeface="Arial" panose="020B0604020202020204" pitchFamily="34" charset="0"/>
              <a:buChar char="•"/>
            </a:pPr>
            <a:r>
              <a:rPr lang="es-CO" sz="1400" dirty="0">
                <a:solidFill>
                  <a:schemeClr val="bg1">
                    <a:lumMod val="50000"/>
                  </a:schemeClr>
                </a:solidFill>
              </a:rPr>
              <a:t>Elaborar un listado de los clientes para mejorar la búsqueda de información de sus datos. </a:t>
            </a:r>
          </a:p>
          <a:p>
            <a:pPr marL="285750" lvl="0" indent="-285750">
              <a:buFont typeface="Arial" panose="020B0604020202020204" pitchFamily="34" charset="0"/>
              <a:buChar char="•"/>
            </a:pPr>
            <a:endParaRPr lang="es-CO" sz="1600" dirty="0"/>
          </a:p>
        </p:txBody>
      </p:sp>
    </p:spTree>
    <p:extLst>
      <p:ext uri="{BB962C8B-B14F-4D97-AF65-F5344CB8AC3E}">
        <p14:creationId xmlns:p14="http://schemas.microsoft.com/office/powerpoint/2010/main" val="33293163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D035831-4C54-4669-925E-AC73A5AB166A}"/>
              </a:ext>
            </a:extLst>
          </p:cNvPr>
          <p:cNvSpPr txBox="1"/>
          <p:nvPr/>
        </p:nvSpPr>
        <p:spPr>
          <a:xfrm>
            <a:off x="2219513" y="2114550"/>
            <a:ext cx="4704974" cy="914400"/>
          </a:xfrm>
          <a:prstGeom prst="rect">
            <a:avLst/>
          </a:prstGeom>
        </p:spPr>
        <p:txBody>
          <a:bodyPr vert="horz" wrap="none" lIns="91440" tIns="45720" rIns="91440" bIns="45720" rtlCol="0" anchor="ctr">
            <a:noAutofit/>
          </a:bodyPr>
          <a:lstStyle/>
          <a:p>
            <a:pPr algn="l"/>
            <a:r>
              <a:rPr lang="es-CO" sz="4800" b="1" dirty="0">
                <a:solidFill>
                  <a:srgbClr val="92D050"/>
                </a:solidFill>
              </a:rPr>
              <a:t>PLANTEAMIENTO </a:t>
            </a:r>
          </a:p>
          <a:p>
            <a:pPr algn="ctr"/>
            <a:r>
              <a:rPr lang="es-CO" sz="4800" b="1" dirty="0">
                <a:solidFill>
                  <a:srgbClr val="92D050"/>
                </a:solidFill>
              </a:rPr>
              <a:t>DEL PROBLEMA</a:t>
            </a:r>
          </a:p>
        </p:txBody>
      </p:sp>
    </p:spTree>
    <p:extLst>
      <p:ext uri="{BB962C8B-B14F-4D97-AF65-F5344CB8AC3E}">
        <p14:creationId xmlns:p14="http://schemas.microsoft.com/office/powerpoint/2010/main" val="73830758"/>
      </p:ext>
    </p:extLst>
  </p:cSld>
  <p:clrMapOvr>
    <a:masterClrMapping/>
  </p:clrMapOvr>
  <p:timing>
    <p:tnLst>
      <p:par>
        <p:cTn id="1" dur="indefinite" restart="never" nodeType="tmRoot"/>
      </p:par>
    </p:tnLst>
  </p:timing>
</p:sld>
</file>

<file path=ppt/theme/theme1.xml><?xml version="1.0" encoding="utf-8"?>
<a:theme xmlns:a="http://schemas.openxmlformats.org/drawingml/2006/main" name="Presentación SENA-GC-F-004-V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chor="ctr">
        <a:noAutofit/>
      </a:bodyPr>
      <a:lstStyle>
        <a:defPPr algn="l">
          <a:defRPr sz="8000" b="1" dirty="0" smtClean="0">
            <a:solidFill>
              <a:srgbClr val="92D050"/>
            </a:solidFill>
          </a:defRPr>
        </a:defPPr>
      </a:lstStyle>
    </a:tx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Presentación SENA-GC-F-004-V1</Template>
  <TotalTime>2355</TotalTime>
  <Words>2032</Words>
  <Application>Microsoft Office PowerPoint</Application>
  <PresentationFormat>Presentación en pantalla (16:9)</PresentationFormat>
  <Paragraphs>328</Paragraphs>
  <Slides>59</Slides>
  <Notes>2</Notes>
  <HiddenSlides>0</HiddenSlides>
  <MMClips>0</MMClips>
  <ScaleCrop>false</ScaleCrop>
  <HeadingPairs>
    <vt:vector size="8" baseType="variant">
      <vt:variant>
        <vt:lpstr>Fuentes usadas</vt:lpstr>
      </vt:variant>
      <vt:variant>
        <vt:i4>3</vt:i4>
      </vt:variant>
      <vt:variant>
        <vt:lpstr>Tema</vt:lpstr>
      </vt:variant>
      <vt:variant>
        <vt:i4>1</vt:i4>
      </vt:variant>
      <vt:variant>
        <vt:lpstr>Servidores OLE incrustados</vt:lpstr>
      </vt:variant>
      <vt:variant>
        <vt:i4>1</vt:i4>
      </vt:variant>
      <vt:variant>
        <vt:lpstr>Títulos de diapositiva</vt:lpstr>
      </vt:variant>
      <vt:variant>
        <vt:i4>59</vt:i4>
      </vt:variant>
    </vt:vector>
  </HeadingPairs>
  <TitlesOfParts>
    <vt:vector size="64" baseType="lpstr">
      <vt:lpstr>Arial</vt:lpstr>
      <vt:lpstr>Calibri</vt:lpstr>
      <vt:lpstr>Times New Roman</vt:lpstr>
      <vt:lpstr>Presentación SENA-GC-F-004-V1</vt:lpstr>
      <vt:lpstr>Documento de Microsoft Word</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Administrador</dc:creator>
  <cp:lastModifiedBy>SOPORTE</cp:lastModifiedBy>
  <cp:revision>110</cp:revision>
  <dcterms:created xsi:type="dcterms:W3CDTF">2015-08-06T22:24:59Z</dcterms:created>
  <dcterms:modified xsi:type="dcterms:W3CDTF">2018-09-22T13:24:25Z</dcterms:modified>
</cp:coreProperties>
</file>